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42"/>
  </p:notesMasterIdLst>
  <p:sldIdLst>
    <p:sldId id="256" r:id="rId2"/>
    <p:sldId id="257" r:id="rId3"/>
    <p:sldId id="262" r:id="rId4"/>
    <p:sldId id="259" r:id="rId5"/>
    <p:sldId id="420" r:id="rId6"/>
    <p:sldId id="421" r:id="rId7"/>
    <p:sldId id="417" r:id="rId8"/>
    <p:sldId id="394" r:id="rId9"/>
    <p:sldId id="415" r:id="rId10"/>
    <p:sldId id="422" r:id="rId11"/>
    <p:sldId id="423" r:id="rId12"/>
    <p:sldId id="425" r:id="rId13"/>
    <p:sldId id="263" r:id="rId14"/>
    <p:sldId id="405" r:id="rId15"/>
    <p:sldId id="406" r:id="rId16"/>
    <p:sldId id="407" r:id="rId17"/>
    <p:sldId id="408" r:id="rId18"/>
    <p:sldId id="409" r:id="rId19"/>
    <p:sldId id="410" r:id="rId20"/>
    <p:sldId id="411" r:id="rId21"/>
    <p:sldId id="412" r:id="rId22"/>
    <p:sldId id="413" r:id="rId23"/>
    <p:sldId id="414" r:id="rId24"/>
    <p:sldId id="370" r:id="rId25"/>
    <p:sldId id="373" r:id="rId26"/>
    <p:sldId id="390" r:id="rId27"/>
    <p:sldId id="392" r:id="rId28"/>
    <p:sldId id="396" r:id="rId29"/>
    <p:sldId id="376" r:id="rId30"/>
    <p:sldId id="378" r:id="rId31"/>
    <p:sldId id="377" r:id="rId32"/>
    <p:sldId id="374" r:id="rId33"/>
    <p:sldId id="427" r:id="rId34"/>
    <p:sldId id="393" r:id="rId35"/>
    <p:sldId id="397" r:id="rId36"/>
    <p:sldId id="385" r:id="rId37"/>
    <p:sldId id="399" r:id="rId38"/>
    <p:sldId id="400" r:id="rId39"/>
    <p:sldId id="428" r:id="rId40"/>
    <p:sldId id="348" r:id="rId4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Estilo medio 3 - Énfasis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559" autoAdjust="0"/>
    <p:restoredTop sz="87922" autoAdjust="0"/>
  </p:normalViewPr>
  <p:slideViewPr>
    <p:cSldViewPr snapToGrid="0">
      <p:cViewPr>
        <p:scale>
          <a:sx n="75" d="100"/>
          <a:sy n="75" d="100"/>
        </p:scale>
        <p:origin x="-762" y="-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3A2127-83CB-49F2-A87F-36A57D2B1825}" type="datetimeFigureOut">
              <a:rPr lang="en-US" smtClean="0"/>
              <a:t>9/4/2015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609079-9D58-4C3D-9CBD-628B3B9F3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679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dbtune.org/musicbrainz/sparql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://data.gov.uk/sparql" TargetMode="External"/><Relationship Id="rId4" Type="http://schemas.openxmlformats.org/officeDocument/2006/relationships/hyperlink" Target="http://semantic.data.gov/sparql" TargetMode="Externa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5575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 smtClean="0"/>
              <a:t>Los datos enlazados (o </a:t>
            </a:r>
            <a:r>
              <a:rPr lang="es-ES_tradnl" dirty="0" err="1" smtClean="0"/>
              <a:t>Linked</a:t>
            </a:r>
            <a:r>
              <a:rPr lang="es-ES_tradnl" dirty="0" smtClean="0"/>
              <a:t> Data) se basa en la aplicación de ciertos principios básicos y necesarios para la publicación de datos estructurados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2400" dirty="0" smtClean="0"/>
              <a:t>http://linkeddata.org/home</a:t>
            </a:r>
            <a:endParaRPr lang="es-ES_tradnl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 smtClean="0"/>
              <a:t>Los datos están aislados en las web.</a:t>
            </a:r>
          </a:p>
          <a:p>
            <a:r>
              <a:rPr lang="es-ES_tradnl" dirty="0" smtClean="0"/>
              <a:t>Hay datos pero </a:t>
            </a:r>
            <a:r>
              <a:rPr lang="es-ES_tradnl" dirty="0" err="1" smtClean="0"/>
              <a:t>ademas</a:t>
            </a:r>
            <a:r>
              <a:rPr lang="es-ES_tradnl" baseline="0" dirty="0" smtClean="0"/>
              <a:t> </a:t>
            </a:r>
            <a:r>
              <a:rPr lang="es-ES_tradnl" baseline="0" dirty="0" err="1" smtClean="0"/>
              <a:t>estan</a:t>
            </a:r>
            <a:r>
              <a:rPr lang="es-ES_tradnl" baseline="0" dirty="0" smtClean="0"/>
              <a:t> en </a:t>
            </a:r>
            <a:r>
              <a:rPr lang="es-ES_tradnl" baseline="0" dirty="0" err="1" smtClean="0"/>
              <a:t>APIs</a:t>
            </a:r>
            <a:r>
              <a:rPr lang="es-ES_tradnl" baseline="0" dirty="0" smtClean="0"/>
              <a:t>, bases de </a:t>
            </a:r>
            <a:r>
              <a:rPr lang="es-ES_tradnl" baseline="0" smtClean="0"/>
              <a:t>datos relacionales, XML, CSV</a:t>
            </a:r>
            <a:endParaRPr lang="es-ES_tradnl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 smtClean="0"/>
              <a:t>[1] http://datahub.io/dataset/dbpedia</a:t>
            </a:r>
          </a:p>
          <a:p>
            <a:r>
              <a:rPr lang="es-ES_tradnl" dirty="0" smtClean="0"/>
              <a:t>[2] http://datahub.io/dataset/geonames-semantic-web</a:t>
            </a:r>
          </a:p>
          <a:p>
            <a:r>
              <a:rPr lang="es-ES_tradnl" dirty="0" smtClean="0"/>
              <a:t>[3] http://datahub.io/dataset/personal-homepages</a:t>
            </a:r>
          </a:p>
          <a:p>
            <a:r>
              <a:rPr lang="es-ES_tradnl" dirty="0" smtClean="0"/>
              <a:t>[4] http://datahub.io/dataset/aemet</a:t>
            </a:r>
          </a:p>
          <a:p>
            <a:r>
              <a:rPr lang="es-ES_tradnl" dirty="0" smtClean="0"/>
              <a:t>[5] http://datahub.io/dataset/linked-open-vocabularies-lov</a:t>
            </a:r>
          </a:p>
          <a:p>
            <a:r>
              <a:rPr lang="es-ES_tradnl" dirty="0" smtClean="0"/>
              <a:t>[6] http://datahub.io/es/dataset/nytimes-linked-open-data</a:t>
            </a:r>
          </a:p>
          <a:p>
            <a:r>
              <a:rPr lang="es-ES_tradnl" dirty="0" smtClean="0"/>
              <a:t>[7] http://datahub.io/es/dataset/musicbrainz</a:t>
            </a:r>
          </a:p>
          <a:p>
            <a:endParaRPr lang="es-ES_tradnl" dirty="0" smtClean="0"/>
          </a:p>
          <a:p>
            <a:endParaRPr lang="es-ES_tradnl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err="1" smtClean="0"/>
              <a:t>Musicbrainz</a:t>
            </a:r>
            <a:r>
              <a:rPr lang="en-US" sz="2000" dirty="0" smtClean="0"/>
              <a:t> </a:t>
            </a:r>
            <a:r>
              <a:rPr lang="en-US" sz="2000" dirty="0" smtClean="0">
                <a:solidFill>
                  <a:schemeClr val="accent4"/>
                </a:solidFill>
                <a:hlinkClick r:id="rId3"/>
              </a:rPr>
              <a:t>http://dbtune.org/musicbrainz/sparql</a:t>
            </a:r>
            <a:endParaRPr lang="en-US" sz="2000" dirty="0" smtClean="0">
              <a:solidFill>
                <a:schemeClr val="accent4"/>
              </a:solidFill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BBC </a:t>
            </a:r>
            <a:r>
              <a:rPr lang="en-US" sz="2000" dirty="0" err="1" smtClean="0"/>
              <a:t>Programmes</a:t>
            </a:r>
            <a:r>
              <a:rPr lang="en-US" sz="2000" dirty="0" smtClean="0"/>
              <a:t> and Music </a:t>
            </a:r>
            <a:r>
              <a:rPr lang="en-US" sz="2000" dirty="0" smtClean="0">
                <a:solidFill>
                  <a:schemeClr val="accent4"/>
                </a:solidFill>
              </a:rPr>
              <a:t>http://dbtune.org/bbc/programmes/sparql/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data.gov </a:t>
            </a:r>
            <a:r>
              <a:rPr lang="en-US" sz="2000" dirty="0" smtClean="0">
                <a:hlinkClick r:id="rId4"/>
              </a:rPr>
              <a:t>http://semantic.data.gov/sparql</a:t>
            </a:r>
            <a:endParaRPr lang="en-US" sz="200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data.gov.uk </a:t>
            </a:r>
            <a:r>
              <a:rPr lang="en-US" sz="2000" dirty="0" smtClean="0">
                <a:hlinkClick r:id="rId5"/>
              </a:rPr>
              <a:t>http://data.gov.uk/sparql</a:t>
            </a:r>
            <a:r>
              <a:rPr lang="en-US" sz="2000" dirty="0" smtClean="0"/>
              <a:t> 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>
              <a:solidFill>
                <a:schemeClr val="accent4"/>
              </a:solidFill>
            </a:endParaRPr>
          </a:p>
          <a:p>
            <a:endParaRPr lang="es-ES_tradnl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>
              <a:solidFill>
                <a:schemeClr val="accent4"/>
              </a:solidFill>
            </a:endParaRPr>
          </a:p>
          <a:p>
            <a:endParaRPr lang="es-ES_tradnl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dirty="0" smtClean="0"/>
              <a:t>tendríamos mil opciones para buscarlo y tendríamos que ir navegando a través de las múltiples opciones de paginas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2200" dirty="0" smtClean="0"/>
              <a:t>Cuando a través de una URL devolvemos descripciones de recursos en RDF ya estamos publicando </a:t>
            </a:r>
            <a:r>
              <a:rPr lang="es-ES" sz="2200" dirty="0" err="1" smtClean="0"/>
              <a:t>Linked</a:t>
            </a:r>
            <a:r>
              <a:rPr lang="es-ES" sz="2200" dirty="0" smtClean="0"/>
              <a:t> data</a:t>
            </a:r>
          </a:p>
          <a:p>
            <a:endParaRPr lang="es-ES_tradnl" dirty="0" smtClean="0"/>
          </a:p>
          <a:p>
            <a:r>
              <a:rPr lang="es-ES_tradnl" dirty="0" smtClean="0"/>
              <a:t>[1] http://d2rq.org/d2r-server</a:t>
            </a:r>
            <a:endParaRPr lang="en-US" dirty="0" smtClean="0"/>
          </a:p>
          <a:p>
            <a:r>
              <a:rPr lang="en-US" dirty="0" smtClean="0"/>
              <a:t>[2] http://www.w3.org/wiki/ConverterToRdf</a:t>
            </a:r>
          </a:p>
          <a:p>
            <a:r>
              <a:rPr lang="es-ES_tradnl" dirty="0" smtClean="0"/>
              <a:t>[3] http://spqr.cerch.kcl.ac.uk/?page_id=94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dirty="0" smtClean="0"/>
              <a:t>[1] http://www.eionet.europa.eu/software/sparql-client/</a:t>
            </a:r>
            <a:endParaRPr lang="en-US" dirty="0" smtClean="0"/>
          </a:p>
          <a:p>
            <a:r>
              <a:rPr lang="es-ES_tradnl" dirty="0" smtClean="0"/>
              <a:t>[4] http://mes.github.io/marbles/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 smtClean="0"/>
              <a:t>[1] http://www.eionet.europa.eu/software/sparql-client/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 smtClean="0"/>
              <a:t>[1]</a:t>
            </a:r>
            <a:r>
              <a:rPr lang="es-ES_tradnl" baseline="0" dirty="0" smtClean="0"/>
              <a:t> http://rdf4j.org/</a:t>
            </a:r>
            <a:endParaRPr lang="es-ES_tradnl" dirty="0" smtClean="0"/>
          </a:p>
          <a:p>
            <a:r>
              <a:rPr lang="es-ES_tradnl" dirty="0" smtClean="0"/>
              <a:t>[2] http://jena.apache.org/documentation/serving_data/</a:t>
            </a:r>
          </a:p>
          <a:p>
            <a:r>
              <a:rPr lang="es-ES_tradnl" dirty="0" smtClean="0"/>
              <a:t>[3]</a:t>
            </a:r>
            <a:r>
              <a:rPr lang="en-US" dirty="0" smtClean="0"/>
              <a:t> http://jena.apache.org/documentation/query/index.html </a:t>
            </a:r>
          </a:p>
          <a:p>
            <a:r>
              <a:rPr lang="es-ES_tradnl" dirty="0" smtClean="0"/>
              <a:t>[4] http://mayor2.dia.fi.upm.es/oeg-upm/index.php/en/technologies/166-sparql-dqp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dirty="0" smtClean="0"/>
              <a:t>Gobierno de estados unidos [1] publica sus </a:t>
            </a:r>
            <a:r>
              <a:rPr lang="es-ES" dirty="0" smtClean="0"/>
              <a:t>datos gubernamentales para consumición de humanos y aplicaciones</a:t>
            </a:r>
          </a:p>
          <a:p>
            <a:endParaRPr lang="es-ES_tradnl" dirty="0" smtClean="0"/>
          </a:p>
          <a:p>
            <a:r>
              <a:rPr lang="es-ES_tradnl" dirty="0" smtClean="0"/>
              <a:t>[1] http://www.data.gov/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 smtClean="0"/>
              <a:t>[1] </a:t>
            </a:r>
            <a:r>
              <a:rPr lang="es-E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http://geo.linkeddata.es/web/guest;jsessionid=0EDA2C9707D13B55DB55FF42D33DB113</a:t>
            </a:r>
            <a:endParaRPr lang="es-ES_tradnl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dirty="0" smtClean="0"/>
              <a:t>tendríamos mil opciones para buscarlo y tendríamos que ir navegando a través de las múltiples opciones de paginas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09079-9D58-4C3D-9CBD-628B3B9F3D4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8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23DD-F6B0-4BC8-BCD3-684E7645B94D}" type="datetimeFigureOut">
              <a:rPr lang="es-ES" smtClean="0"/>
              <a:t>04/09/2015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9900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23DD-F6B0-4BC8-BCD3-684E7645B94D}" type="datetimeFigureOut">
              <a:rPr lang="es-ES" smtClean="0"/>
              <a:t>04/09/2015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22079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23DD-F6B0-4BC8-BCD3-684E7645B94D}" type="datetimeFigureOut">
              <a:rPr lang="es-ES" smtClean="0"/>
              <a:t>04/09/2015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51073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23DD-F6B0-4BC8-BCD3-684E7645B94D}" type="datetimeFigureOut">
              <a:rPr lang="es-ES" smtClean="0"/>
              <a:t>04/09/2015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9866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23DD-F6B0-4BC8-BCD3-684E7645B94D}" type="datetimeFigureOut">
              <a:rPr lang="es-ES" smtClean="0"/>
              <a:t>04/09/2015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0840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23DD-F6B0-4BC8-BCD3-684E7645B94D}" type="datetimeFigureOut">
              <a:rPr lang="es-ES" smtClean="0"/>
              <a:t>04/09/2015</a:t>
            </a:fld>
            <a:endParaRPr lang="es-E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5215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23DD-F6B0-4BC8-BCD3-684E7645B94D}" type="datetimeFigureOut">
              <a:rPr lang="es-ES" smtClean="0"/>
              <a:t>04/09/2015</a:t>
            </a:fld>
            <a:endParaRPr lang="es-E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3059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23DD-F6B0-4BC8-BCD3-684E7645B94D}" type="datetimeFigureOut">
              <a:rPr lang="es-ES" smtClean="0"/>
              <a:t>04/09/2015</a:t>
            </a:fld>
            <a:endParaRPr lang="es-E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89868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23DD-F6B0-4BC8-BCD3-684E7645B94D}" type="datetimeFigureOut">
              <a:rPr lang="es-ES" smtClean="0"/>
              <a:t>04/09/2015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139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23DD-F6B0-4BC8-BCD3-684E7645B94D}" type="datetimeFigureOut">
              <a:rPr lang="es-ES" smtClean="0"/>
              <a:t>04/09/2015</a:t>
            </a:fld>
            <a:endParaRPr lang="es-E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25251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23DD-F6B0-4BC8-BCD3-684E7645B94D}" type="datetimeFigureOut">
              <a:rPr lang="es-ES" smtClean="0"/>
              <a:t>04/09/2015</a:t>
            </a:fld>
            <a:endParaRPr lang="es-E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s-E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6861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F3E23DD-F6B0-4BC8-BCD3-684E7645B94D}" type="datetimeFigureOut">
              <a:rPr lang="es-ES" smtClean="0"/>
              <a:t>04/09/2015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6719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lod-cloud.net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hyperlink" Target="http://linkeddatacatalog.dws.informatik.uni-mannheim.de/state/" TargetMode="External"/><Relationship Id="rId4" Type="http://schemas.openxmlformats.org/officeDocument/2006/relationships/hyperlink" Target="http://datahub.io/group/about/lodcloud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://factforge.net/sparql" TargetMode="External"/><Relationship Id="rId7" Type="http://schemas.openxmlformats.org/officeDocument/2006/relationships/hyperlink" Target="http://datahub.io/dataset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dbtune.org/musicbrainz/sparql" TargetMode="External"/><Relationship Id="rId5" Type="http://schemas.openxmlformats.org/officeDocument/2006/relationships/hyperlink" Target="http://dbtune.org/musicbrainz/snorql/" TargetMode="External"/><Relationship Id="rId4" Type="http://schemas.openxmlformats.org/officeDocument/2006/relationships/hyperlink" Target="http://data.nytimes.com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wiki/SparqlEndpoints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linkeddatacatalog.dws.informatik.uni-mannheim.de/state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example.com/people.rdf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hyperlink" Target="http://example.com/people.rdf#recurso1" TargetMode="Externa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://dbpedia.org/page/Paul_McCartney" TargetMode="External"/><Relationship Id="rId7" Type="http://schemas.openxmlformats.org/officeDocument/2006/relationships/hyperlink" Target="http://dbtune.org/musicbrainz/page/artist/a992aada-7108-455d-9747-0b7b6a089e8d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ebenemasuno.linkeddata.es/page/elviajero/resource/Guide/20090124ELPVIAVJE_3.TES" TargetMode="External"/><Relationship Id="rId5" Type="http://schemas.openxmlformats.org/officeDocument/2006/relationships/hyperlink" Target="http://data.linkedmdb.org/resource/actor/29755" TargetMode="External"/><Relationship Id="rId4" Type="http://schemas.openxmlformats.org/officeDocument/2006/relationships/hyperlink" Target="http://www.geonames.org/2950159/berlin.html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factforge.net/sparql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hyperlink" Target="http://lod.openlinksw.com/sparql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openjena.org/wiki/Fuseki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://data.linkedmdb.org/sparql" TargetMode="External"/><Relationship Id="rId3" Type="http://schemas.openxmlformats.org/officeDocument/2006/relationships/hyperlink" Target="http://www.dbpedia.org/page/Alicia_Keys" TargetMode="External"/><Relationship Id="rId7" Type="http://schemas.openxmlformats.org/officeDocument/2006/relationships/hyperlink" Target="http://webenemasuno.linkeddata.es/page/elviajero/resource/Guide/20060513ELPVIALBV_5.TES" TargetMode="External"/><Relationship Id="rId2" Type="http://schemas.openxmlformats.org/officeDocument/2006/relationships/hyperlink" Target="http://es.dbpedia.org/sparq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ebenemasuno.linkeddata.es/sparql" TargetMode="External"/><Relationship Id="rId5" Type="http://schemas.openxmlformats.org/officeDocument/2006/relationships/hyperlink" Target="http://dbtune.org/musicbrainz/resource/artist/704acdbb-1415-4782-b0b6-0596b8c55e46" TargetMode="External"/><Relationship Id="rId4" Type="http://schemas.openxmlformats.org/officeDocument/2006/relationships/hyperlink" Target="http://dbtune.org/musicbrainz/sparql" TargetMode="External"/><Relationship Id="rId9" Type="http://schemas.openxmlformats.org/officeDocument/2006/relationships/hyperlink" Target="http://data.linkedmdb.org/page/film/300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file:///C:\Users\a181115\Downloads\3923-4768-1-PB.pdf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hyperlink" Target="http://linkeddata.org/guides-and-tutorials" TargetMode="External"/><Relationship Id="rId4" Type="http://schemas.openxmlformats.org/officeDocument/2006/relationships/hyperlink" Target="http://datos.fundacionctic.org/2009/12/como-publicar-linked-data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datos.madrid.es/portal/site/egob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Linked Data</a:t>
            </a:r>
            <a:r>
              <a:rPr lang="es-ES" dirty="0"/>
              <a:t/>
            </a:r>
            <a:br>
              <a:rPr lang="es-ES" dirty="0"/>
            </a:b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sz="2400" dirty="0"/>
              <a:t>Edición 2014 / 2015</a:t>
            </a:r>
            <a:endParaRPr lang="es-ES" dirty="0"/>
          </a:p>
        </p:txBody>
      </p:sp>
      <p:pic>
        <p:nvPicPr>
          <p:cNvPr id="5" name="0 Imagen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3758" y="1714691"/>
            <a:ext cx="3048000" cy="2767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111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BankRank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04965" y="538620"/>
            <a:ext cx="7315200" cy="6053230"/>
          </a:xfrm>
        </p:spPr>
        <p:txBody>
          <a:bodyPr>
            <a:normAutofit/>
          </a:bodyPr>
          <a:lstStyle/>
          <a:p>
            <a:r>
              <a:rPr lang="es-ES" dirty="0" smtClean="0"/>
              <a:t>conocimiento RDF</a:t>
            </a:r>
            <a:endParaRPr lang="es-ES" dirty="0"/>
          </a:p>
        </p:txBody>
      </p:sp>
      <p:pic>
        <p:nvPicPr>
          <p:cNvPr id="5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11" t="10590" r="9322" b="5035"/>
          <a:stretch/>
        </p:blipFill>
        <p:spPr bwMode="auto">
          <a:xfrm>
            <a:off x="3632200" y="1581666"/>
            <a:ext cx="8138904" cy="465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3492499" y="381337"/>
            <a:ext cx="816610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s-ES" dirty="0" err="1" smtClean="0"/>
              <a:t>BankRank</a:t>
            </a:r>
            <a:r>
              <a:rPr lang="es-ES" dirty="0" smtClean="0"/>
              <a:t> </a:t>
            </a:r>
            <a:r>
              <a:rPr lang="es-ES" dirty="0">
                <a:sym typeface="Wingdings" panose="05000000000000000000" pitchFamily="2" charset="2"/>
              </a:rPr>
              <a:t> pagina dedicada a la valoración de los productos financieros y de los bancos</a:t>
            </a:r>
          </a:p>
          <a:p>
            <a:pPr lvl="2"/>
            <a:r>
              <a:rPr lang="es-ES" dirty="0">
                <a:sym typeface="Wingdings" panose="05000000000000000000" pitchFamily="2" charset="2"/>
              </a:rPr>
              <a:t>Datos obtenidos de la oficina del consumidor financiero (publicados bajo la iniciativa de </a:t>
            </a:r>
            <a:r>
              <a:rPr lang="es-ES" dirty="0" err="1">
                <a:sym typeface="Wingdings" panose="05000000000000000000" pitchFamily="2" charset="2"/>
              </a:rPr>
              <a:t>data.gob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64117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Iniciativas</a:t>
            </a:r>
            <a:r>
              <a:rPr lang="es-ES" dirty="0" smtClean="0"/>
              <a:t/>
            </a:r>
            <a:br>
              <a:rPr lang="es-ES" dirty="0" smtClean="0"/>
            </a:b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04965" y="538620"/>
            <a:ext cx="7315200" cy="6053230"/>
          </a:xfrm>
        </p:spPr>
        <p:txBody>
          <a:bodyPr>
            <a:normAutofit/>
          </a:bodyPr>
          <a:lstStyle/>
          <a:p>
            <a:r>
              <a:rPr lang="es-ES_tradnl" dirty="0" err="1" smtClean="0"/>
              <a:t>Geolinked</a:t>
            </a:r>
            <a:r>
              <a:rPr lang="es-ES_tradnl" dirty="0" smtClean="0"/>
              <a:t> data [1] e</a:t>
            </a:r>
            <a:r>
              <a:rPr lang="es-ES" dirty="0" err="1" smtClean="0"/>
              <a:t>nriquecimiento</a:t>
            </a:r>
            <a:r>
              <a:rPr lang="es-ES" dirty="0" smtClean="0"/>
              <a:t> </a:t>
            </a:r>
            <a:r>
              <a:rPr lang="es-ES" dirty="0"/>
              <a:t>de la Web de los Datos con datos geoespaciales del territorio nacional español.</a:t>
            </a:r>
            <a:endParaRPr lang="es-ES" dirty="0" smtClean="0"/>
          </a:p>
          <a:p>
            <a:pPr lvl="1"/>
            <a:r>
              <a:rPr lang="es-ES" dirty="0"/>
              <a:t>Un servicio relaciona la información geográfica de España con la estadística usando datos </a:t>
            </a:r>
            <a:r>
              <a:rPr lang="es-ES" dirty="0" smtClean="0"/>
              <a:t>públicos</a:t>
            </a:r>
          </a:p>
          <a:p>
            <a:pPr lvl="1"/>
            <a:endParaRPr lang="es-ES" dirty="0"/>
          </a:p>
          <a:p>
            <a:pPr lvl="1"/>
            <a:endParaRPr lang="es-ES" dirty="0" smtClean="0"/>
          </a:p>
          <a:p>
            <a:pPr lvl="1"/>
            <a:endParaRPr lang="es-ES" dirty="0"/>
          </a:p>
          <a:p>
            <a:pPr lvl="1"/>
            <a:endParaRPr lang="es-ES" dirty="0" smtClean="0"/>
          </a:p>
          <a:p>
            <a:pPr lvl="1"/>
            <a:endParaRPr lang="es-ES" dirty="0"/>
          </a:p>
          <a:p>
            <a:pPr lvl="1"/>
            <a:endParaRPr lang="es-ES" dirty="0" smtClean="0"/>
          </a:p>
          <a:p>
            <a:pPr lvl="1"/>
            <a:endParaRPr lang="es-ES" dirty="0"/>
          </a:p>
          <a:p>
            <a:pPr lvl="1"/>
            <a:endParaRPr lang="es-ES" dirty="0" smtClean="0"/>
          </a:p>
          <a:p>
            <a:pPr lvl="1"/>
            <a:endParaRPr lang="es-ES" dirty="0"/>
          </a:p>
          <a:p>
            <a:pPr lvl="1"/>
            <a:endParaRPr lang="es-ES" dirty="0" smtClean="0"/>
          </a:p>
          <a:p>
            <a:pPr marL="502920" lvl="1" indent="0">
              <a:buNone/>
            </a:pPr>
            <a:endParaRPr lang="es-ES" dirty="0"/>
          </a:p>
          <a:p>
            <a:pPr marL="502920" lvl="1" indent="0">
              <a:buNone/>
            </a:pPr>
            <a:endParaRPr lang="es-ES" dirty="0" smtClean="0"/>
          </a:p>
          <a:p>
            <a:pPr marL="502920" lvl="1" indent="0">
              <a:buNone/>
            </a:pPr>
            <a:endParaRPr lang="es-ES" dirty="0"/>
          </a:p>
          <a:p>
            <a:pPr marL="502920" lvl="1" indent="0">
              <a:buNone/>
            </a:pPr>
            <a:endParaRPr lang="es-ES_tradnl" dirty="0" smtClean="0"/>
          </a:p>
        </p:txBody>
      </p:sp>
      <p:pic>
        <p:nvPicPr>
          <p:cNvPr id="5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67" t="11805" r="13519" b="9888"/>
          <a:stretch/>
        </p:blipFill>
        <p:spPr bwMode="auto">
          <a:xfrm>
            <a:off x="3777490" y="2032549"/>
            <a:ext cx="7550933" cy="455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5753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Linked</a:t>
            </a:r>
            <a:r>
              <a:rPr lang="es-ES" dirty="0" smtClean="0"/>
              <a:t> Data: Conceptos Básicos</a:t>
            </a:r>
            <a:endParaRPr lang="es-ES" dirty="0"/>
          </a:p>
        </p:txBody>
      </p:sp>
      <p:pic>
        <p:nvPicPr>
          <p:cNvPr id="5" name="0 Image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45" y="2165265"/>
            <a:ext cx="3048000" cy="2767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647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 smtClean="0"/>
              <a:t>Conceptos Básicos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94112" y="475988"/>
            <a:ext cx="7315200" cy="3845971"/>
          </a:xfrm>
        </p:spPr>
        <p:txBody>
          <a:bodyPr/>
          <a:lstStyle/>
          <a:p>
            <a:r>
              <a:rPr lang="es-ES_tradnl" dirty="0" smtClean="0"/>
              <a:t>Rememorando.. un grafo es una </a:t>
            </a:r>
          </a:p>
          <a:p>
            <a:pPr marL="0" indent="0">
              <a:buNone/>
            </a:pPr>
            <a:r>
              <a:rPr lang="es-ES_tradnl" dirty="0" smtClean="0"/>
              <a:t>    colección de nodos y arcos que </a:t>
            </a:r>
          </a:p>
          <a:p>
            <a:pPr marL="0" indent="0">
              <a:buNone/>
            </a:pPr>
            <a:r>
              <a:rPr lang="es-ES_tradnl" dirty="0" smtClean="0"/>
              <a:t>    conectan pares de vértices.</a:t>
            </a:r>
          </a:p>
          <a:p>
            <a:pPr marL="0" indent="0">
              <a:buNone/>
            </a:pPr>
            <a:endParaRPr lang="es-ES_tradnl" dirty="0" smtClean="0"/>
          </a:p>
          <a:p>
            <a:r>
              <a:rPr lang="es-ES_tradnl" dirty="0" smtClean="0"/>
              <a:t>A RDF-Triple es una expresión del tipo sujeto-predicado-objeto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488210" y="4136343"/>
            <a:ext cx="4191000" cy="138155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marL="342900" lvl="1" indent="-342900">
              <a:spcBef>
                <a:spcPct val="20000"/>
              </a:spcBef>
              <a:buClr>
                <a:schemeClr val="accent1"/>
              </a:buClr>
              <a:buSzPct val="70000"/>
              <a:buFont typeface="Wingdings 2"/>
              <a:buChar char="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Subject: resource</a:t>
            </a:r>
          </a:p>
          <a:p>
            <a:pPr marL="342900" lvl="1" indent="-342900">
              <a:spcBef>
                <a:spcPct val="20000"/>
              </a:spcBef>
              <a:buClr>
                <a:schemeClr val="accent1"/>
              </a:buClr>
              <a:buSzPct val="70000"/>
              <a:buFont typeface="Wingdings 2"/>
              <a:buChar char="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Predicated: </a:t>
            </a:r>
            <a:r>
              <a:rPr 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rasgo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lvl="1" indent="-342900">
              <a:spcBef>
                <a:spcPct val="20000"/>
              </a:spcBef>
              <a:buClr>
                <a:schemeClr val="accent1"/>
              </a:buClr>
              <a:buSzPct val="70000"/>
              <a:buFont typeface="Wingdings 2"/>
              <a:buChar char="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Object: </a:t>
            </a:r>
            <a:r>
              <a:rPr lang="es-ES_tradnl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valor del rasgo</a:t>
            </a:r>
            <a:endParaRPr lang="es-E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marR="0" lvl="1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Wingdings 2"/>
              <a:buChar char=""/>
              <a:tabLst/>
              <a:defRPr/>
            </a:pPr>
            <a:endParaRPr kumimoji="0" lang="en-US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1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Wingdings 2"/>
              <a:buChar char=""/>
              <a:tabLst/>
              <a:defRPr/>
            </a:pPr>
            <a:endParaRPr kumimoji="0" lang="es-ES" sz="28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8" name="Picture 7" descr="untitled56.bmp"/>
          <p:cNvPicPr>
            <a:picLocks noChangeAspect="1"/>
          </p:cNvPicPr>
          <p:nvPr/>
        </p:nvPicPr>
        <p:blipFill>
          <a:blip r:embed="rId3"/>
          <a:srcRect r="54624" b="51852"/>
          <a:stretch>
            <a:fillRect/>
          </a:stretch>
        </p:blipFill>
        <p:spPr>
          <a:xfrm>
            <a:off x="7840617" y="719202"/>
            <a:ext cx="3067050" cy="1981200"/>
          </a:xfrm>
          <a:prstGeom prst="rect">
            <a:avLst/>
          </a:prstGeom>
        </p:spPr>
      </p:pic>
      <p:pic>
        <p:nvPicPr>
          <p:cNvPr id="9" name="Picture 8" descr="untitled59.bmp"/>
          <p:cNvPicPr>
            <a:picLocks noChangeAspect="1"/>
          </p:cNvPicPr>
          <p:nvPr/>
        </p:nvPicPr>
        <p:blipFill>
          <a:blip r:embed="rId4"/>
          <a:srcRect b="72222"/>
          <a:stretch>
            <a:fillRect/>
          </a:stretch>
        </p:blipFill>
        <p:spPr>
          <a:xfrm>
            <a:off x="3951962" y="3944278"/>
            <a:ext cx="4277638" cy="1813435"/>
          </a:xfrm>
          <a:prstGeom prst="rect">
            <a:avLst/>
          </a:prstGeom>
        </p:spPr>
      </p:pic>
      <p:pic>
        <p:nvPicPr>
          <p:cNvPr id="10" name="0 Imagen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27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 smtClean="0"/>
              <a:t>Conceptos Básicos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6638" y="839243"/>
            <a:ext cx="7315200" cy="3845971"/>
          </a:xfrm>
        </p:spPr>
        <p:txBody>
          <a:bodyPr/>
          <a:lstStyle/>
          <a:p>
            <a:r>
              <a:rPr lang="es-ES_tradnl" dirty="0" smtClean="0"/>
              <a:t>Tripletas sueltas</a:t>
            </a:r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 smtClean="0"/>
          </a:p>
          <a:p>
            <a:endParaRPr lang="en-US" dirty="0"/>
          </a:p>
        </p:txBody>
      </p:sp>
      <p:pic>
        <p:nvPicPr>
          <p:cNvPr id="8" name="Picture 7" descr="untitled58.bmp"/>
          <p:cNvPicPr>
            <a:picLocks noChangeAspect="1"/>
          </p:cNvPicPr>
          <p:nvPr/>
        </p:nvPicPr>
        <p:blipFill>
          <a:blip r:embed="rId4"/>
          <a:srcRect b="74074"/>
          <a:stretch>
            <a:fillRect/>
          </a:stretch>
        </p:blipFill>
        <p:spPr>
          <a:xfrm>
            <a:off x="4094752" y="1710408"/>
            <a:ext cx="4580024" cy="10668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untitled60.bmp"/>
          <p:cNvPicPr>
            <a:picLocks noChangeAspect="1"/>
          </p:cNvPicPr>
          <p:nvPr/>
        </p:nvPicPr>
        <p:blipFill>
          <a:blip r:embed="rId5"/>
          <a:srcRect r="61561" b="61111"/>
          <a:stretch>
            <a:fillRect/>
          </a:stretch>
        </p:blipFill>
        <p:spPr>
          <a:xfrm>
            <a:off x="4102776" y="4453608"/>
            <a:ext cx="2533650" cy="1295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untitled62.bmp"/>
          <p:cNvPicPr>
            <a:picLocks noChangeAspect="1"/>
          </p:cNvPicPr>
          <p:nvPr/>
        </p:nvPicPr>
        <p:blipFill>
          <a:blip r:embed="rId6"/>
          <a:srcRect r="48844" b="42593"/>
          <a:stretch>
            <a:fillRect/>
          </a:stretch>
        </p:blipFill>
        <p:spPr>
          <a:xfrm>
            <a:off x="4102776" y="2853408"/>
            <a:ext cx="2719234" cy="14478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 descr="untitled63.bmp"/>
          <p:cNvPicPr>
            <a:picLocks noChangeAspect="1"/>
          </p:cNvPicPr>
          <p:nvPr/>
        </p:nvPicPr>
        <p:blipFill>
          <a:blip r:embed="rId7"/>
          <a:srcRect r="76590" b="66667"/>
          <a:stretch>
            <a:fillRect/>
          </a:stretch>
        </p:blipFill>
        <p:spPr>
          <a:xfrm>
            <a:off x="7114680" y="2869448"/>
            <a:ext cx="1543050" cy="13716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untitled64.bmp"/>
          <p:cNvPicPr>
            <a:picLocks noChangeAspect="1"/>
          </p:cNvPicPr>
          <p:nvPr/>
        </p:nvPicPr>
        <p:blipFill>
          <a:blip r:embed="rId8"/>
          <a:srcRect r="74277" b="16667"/>
          <a:stretch>
            <a:fillRect/>
          </a:stretch>
        </p:blipFill>
        <p:spPr>
          <a:xfrm>
            <a:off x="8827176" y="1682336"/>
            <a:ext cx="2209800" cy="261887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untitled65.bmp"/>
          <p:cNvPicPr>
            <a:picLocks noChangeAspect="1"/>
          </p:cNvPicPr>
          <p:nvPr/>
        </p:nvPicPr>
        <p:blipFill>
          <a:blip r:embed="rId9"/>
          <a:srcRect r="61561" b="68519"/>
          <a:stretch>
            <a:fillRect/>
          </a:stretch>
        </p:blipFill>
        <p:spPr>
          <a:xfrm>
            <a:off x="8775040" y="4453608"/>
            <a:ext cx="2209800" cy="1295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 descr="untitled66.bmp"/>
          <p:cNvPicPr>
            <a:picLocks noChangeAspect="1"/>
          </p:cNvPicPr>
          <p:nvPr/>
        </p:nvPicPr>
        <p:blipFill>
          <a:blip r:embed="rId10"/>
          <a:srcRect r="71965" b="46296"/>
          <a:stretch>
            <a:fillRect/>
          </a:stretch>
        </p:blipFill>
        <p:spPr>
          <a:xfrm>
            <a:off x="6845976" y="4309224"/>
            <a:ext cx="1847850" cy="14478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29673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 smtClean="0"/>
              <a:t>Conceptos Básicos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6638" y="839243"/>
            <a:ext cx="7315200" cy="3845971"/>
          </a:xfrm>
        </p:spPr>
        <p:txBody>
          <a:bodyPr/>
          <a:lstStyle/>
          <a:p>
            <a:r>
              <a:rPr lang="es-ES_tradnl" dirty="0" smtClean="0"/>
              <a:t>Es una serie de tripletas interconectadas (grafo RDF)</a:t>
            </a:r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 smtClean="0"/>
          </a:p>
          <a:p>
            <a:endParaRPr lang="en-US" dirty="0"/>
          </a:p>
        </p:txBody>
      </p:sp>
      <p:pic>
        <p:nvPicPr>
          <p:cNvPr id="15" name="Picture 14" descr="untitled57.bmp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8016" y="1657610"/>
            <a:ext cx="7544974" cy="39004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0722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 smtClean="0"/>
              <a:t>Conceptos Básicos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6638" y="839243"/>
            <a:ext cx="7315200" cy="3845971"/>
          </a:xfrm>
        </p:spPr>
        <p:txBody>
          <a:bodyPr/>
          <a:lstStyle/>
          <a:p>
            <a:r>
              <a:rPr lang="es-ES_tradnl" dirty="0" smtClean="0"/>
              <a:t>Es una serie de tripletas interconectadas (</a:t>
            </a:r>
            <a:r>
              <a:rPr lang="es-ES_tradnl" dirty="0"/>
              <a:t>Grafo </a:t>
            </a:r>
            <a:r>
              <a:rPr lang="es-ES_tradnl" dirty="0" smtClean="0"/>
              <a:t>RDF) que incluyen información de “</a:t>
            </a:r>
            <a:r>
              <a:rPr lang="es-ES_tradnl" dirty="0" err="1" smtClean="0"/>
              <a:t>datasets</a:t>
            </a:r>
            <a:r>
              <a:rPr lang="es-ES_tradnl" dirty="0"/>
              <a:t>” </a:t>
            </a:r>
            <a:r>
              <a:rPr lang="es-ES_tradnl" dirty="0" smtClean="0"/>
              <a:t>diferentes</a:t>
            </a:r>
            <a:endParaRPr lang="es-ES_tradnl" dirty="0"/>
          </a:p>
          <a:p>
            <a:endParaRPr lang="es-ES_tradnl" dirty="0" smtClean="0"/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 smtClean="0"/>
          </a:p>
          <a:p>
            <a:endParaRPr lang="en-US" dirty="0"/>
          </a:p>
        </p:txBody>
      </p:sp>
      <p:pic>
        <p:nvPicPr>
          <p:cNvPr id="15" name="Picture 14" descr="untitled57.bmp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8016" y="1657610"/>
            <a:ext cx="7544974" cy="39004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24586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 smtClean="0"/>
              <a:t>Conceptos Básicos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6638" y="839243"/>
            <a:ext cx="7315200" cy="3845971"/>
          </a:xfrm>
        </p:spPr>
        <p:txBody>
          <a:bodyPr/>
          <a:lstStyle/>
          <a:p>
            <a:r>
              <a:rPr lang="es-ES_tradnl" dirty="0" smtClean="0"/>
              <a:t>Es una serie de tripletas interconectadas (</a:t>
            </a:r>
            <a:r>
              <a:rPr lang="es-ES_tradnl" dirty="0"/>
              <a:t>Grafo </a:t>
            </a:r>
            <a:r>
              <a:rPr lang="es-ES_tradnl" dirty="0" smtClean="0"/>
              <a:t>RDF) que incluyen información de “</a:t>
            </a:r>
            <a:r>
              <a:rPr lang="es-ES_tradnl" dirty="0" err="1" smtClean="0"/>
              <a:t>datasets</a:t>
            </a:r>
            <a:r>
              <a:rPr lang="es-ES_tradnl" dirty="0"/>
              <a:t>” </a:t>
            </a:r>
            <a:r>
              <a:rPr lang="es-ES_tradnl" dirty="0" smtClean="0"/>
              <a:t>diferentes (información sobre Tom) </a:t>
            </a:r>
            <a:endParaRPr lang="es-ES_tradnl" dirty="0"/>
          </a:p>
          <a:p>
            <a:endParaRPr lang="es-ES_tradnl" dirty="0" smtClean="0"/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 smtClean="0"/>
          </a:p>
          <a:p>
            <a:endParaRPr lang="en-US" dirty="0"/>
          </a:p>
        </p:txBody>
      </p:sp>
      <p:pic>
        <p:nvPicPr>
          <p:cNvPr id="6" name="Picture 5" descr="untitled67.bmp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9312" y="1822769"/>
            <a:ext cx="7772400" cy="3871912"/>
          </a:xfrm>
          <a:prstGeom prst="rect">
            <a:avLst/>
          </a:prstGeom>
          <a:ln>
            <a:solidFill>
              <a:srgbClr val="002060"/>
            </a:solidFill>
          </a:ln>
        </p:spPr>
      </p:pic>
    </p:spTree>
    <p:extLst>
      <p:ext uri="{BB962C8B-B14F-4D97-AF65-F5344CB8AC3E}">
        <p14:creationId xmlns:p14="http://schemas.microsoft.com/office/powerpoint/2010/main" val="2504564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 smtClean="0"/>
              <a:t>Conceptos Básicos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6638" y="839243"/>
            <a:ext cx="7315200" cy="3845971"/>
          </a:xfrm>
        </p:spPr>
        <p:txBody>
          <a:bodyPr/>
          <a:lstStyle/>
          <a:p>
            <a:r>
              <a:rPr lang="es-ES_tradnl" dirty="0" smtClean="0"/>
              <a:t>Es una serie de tripletas interconectadas (</a:t>
            </a:r>
            <a:r>
              <a:rPr lang="es-ES_tradnl" dirty="0"/>
              <a:t>Grafo </a:t>
            </a:r>
            <a:r>
              <a:rPr lang="es-ES_tradnl" dirty="0" smtClean="0"/>
              <a:t>RDF) que incluyen información de “</a:t>
            </a:r>
            <a:r>
              <a:rPr lang="es-ES_tradnl" dirty="0" err="1" smtClean="0"/>
              <a:t>datasets</a:t>
            </a:r>
            <a:r>
              <a:rPr lang="es-ES_tradnl" dirty="0"/>
              <a:t>” </a:t>
            </a:r>
            <a:r>
              <a:rPr lang="es-ES_tradnl" dirty="0" smtClean="0"/>
              <a:t>diferentes (información sobre Tom, información </a:t>
            </a:r>
            <a:r>
              <a:rPr lang="es-ES_tradnl" dirty="0"/>
              <a:t>sobre el </a:t>
            </a:r>
            <a:r>
              <a:rPr lang="es-ES_tradnl" dirty="0" smtClean="0"/>
              <a:t>whisky </a:t>
            </a:r>
            <a:r>
              <a:rPr lang="es-ES_tradnl" dirty="0" err="1"/>
              <a:t>Ardbeg</a:t>
            </a:r>
            <a:r>
              <a:rPr lang="es-ES_tradnl" dirty="0" smtClean="0"/>
              <a:t>) </a:t>
            </a:r>
            <a:endParaRPr lang="es-ES_tradnl" dirty="0"/>
          </a:p>
          <a:p>
            <a:endParaRPr lang="es-ES_tradnl" dirty="0" smtClean="0"/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 smtClean="0"/>
          </a:p>
          <a:p>
            <a:endParaRPr lang="en-US" dirty="0"/>
          </a:p>
        </p:txBody>
      </p:sp>
      <p:pic>
        <p:nvPicPr>
          <p:cNvPr id="7" name="Picture 6" descr="untitled68.bmp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5490" y="1862880"/>
            <a:ext cx="7711533" cy="3867150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74780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 smtClean="0"/>
              <a:t>Conceptos Básicos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6638" y="839243"/>
            <a:ext cx="7315200" cy="3845971"/>
          </a:xfrm>
        </p:spPr>
        <p:txBody>
          <a:bodyPr/>
          <a:lstStyle/>
          <a:p>
            <a:r>
              <a:rPr lang="es-ES_tradnl" dirty="0" smtClean="0"/>
              <a:t>Es una serie de tripletas interconectadas (</a:t>
            </a:r>
            <a:r>
              <a:rPr lang="es-ES_tradnl" dirty="0"/>
              <a:t>Grafo </a:t>
            </a:r>
            <a:r>
              <a:rPr lang="es-ES_tradnl" dirty="0" smtClean="0"/>
              <a:t>RDF) que incluyen información de “</a:t>
            </a:r>
            <a:r>
              <a:rPr lang="es-ES_tradnl" dirty="0" err="1" smtClean="0"/>
              <a:t>datasets</a:t>
            </a:r>
            <a:r>
              <a:rPr lang="es-ES_tradnl" dirty="0"/>
              <a:t>” </a:t>
            </a:r>
            <a:r>
              <a:rPr lang="es-ES_tradnl" dirty="0" smtClean="0"/>
              <a:t>diferentes (información sobre Tom,  </a:t>
            </a:r>
            <a:r>
              <a:rPr lang="es-ES_tradnl" dirty="0"/>
              <a:t>información sobre el </a:t>
            </a:r>
            <a:r>
              <a:rPr lang="es-ES_tradnl" dirty="0" smtClean="0"/>
              <a:t>whisky </a:t>
            </a:r>
            <a:r>
              <a:rPr lang="es-ES_tradnl" dirty="0" err="1" smtClean="0"/>
              <a:t>Ardbeg</a:t>
            </a:r>
            <a:r>
              <a:rPr lang="es-ES_tradnl" dirty="0" smtClean="0"/>
              <a:t>, información geográfica) </a:t>
            </a:r>
            <a:endParaRPr lang="es-ES_tradnl" dirty="0"/>
          </a:p>
          <a:p>
            <a:endParaRPr lang="es-ES_tradnl" dirty="0" smtClean="0"/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 smtClean="0"/>
          </a:p>
          <a:p>
            <a:endParaRPr lang="en-US" dirty="0"/>
          </a:p>
        </p:txBody>
      </p:sp>
      <p:pic>
        <p:nvPicPr>
          <p:cNvPr id="6" name="Picture 5" descr="untitled69.bmp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5270" y="1801660"/>
            <a:ext cx="7787014" cy="4038600"/>
          </a:xfrm>
          <a:prstGeom prst="rect">
            <a:avLst/>
          </a:prstGeom>
          <a:ln>
            <a:solidFill>
              <a:srgbClr val="7030A0"/>
            </a:solidFill>
          </a:ln>
        </p:spPr>
      </p:pic>
    </p:spTree>
    <p:extLst>
      <p:ext uri="{BB962C8B-B14F-4D97-AF65-F5344CB8AC3E}">
        <p14:creationId xmlns:p14="http://schemas.microsoft.com/office/powerpoint/2010/main" val="475574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Índice e Introducción</a:t>
            </a:r>
            <a:endParaRPr lang="es-ES" dirty="0"/>
          </a:p>
        </p:txBody>
      </p:sp>
      <p:pic>
        <p:nvPicPr>
          <p:cNvPr id="5" name="0 Image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45" y="2165265"/>
            <a:ext cx="3048000" cy="2767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696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 smtClean="0"/>
              <a:t>Conceptos Básicos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6638" y="839243"/>
            <a:ext cx="7315200" cy="3845971"/>
          </a:xfrm>
        </p:spPr>
        <p:txBody>
          <a:bodyPr/>
          <a:lstStyle/>
          <a:p>
            <a:r>
              <a:rPr lang="es-ES_tradnl" dirty="0" smtClean="0"/>
              <a:t>Es una serie de tripletas interconectadas (</a:t>
            </a:r>
            <a:r>
              <a:rPr lang="es-ES_tradnl" dirty="0"/>
              <a:t>Grafo </a:t>
            </a:r>
            <a:r>
              <a:rPr lang="es-ES_tradnl" dirty="0" smtClean="0"/>
              <a:t>RDF) que incluyen información de “</a:t>
            </a:r>
            <a:r>
              <a:rPr lang="es-ES_tradnl" dirty="0" err="1" smtClean="0"/>
              <a:t>datasets</a:t>
            </a:r>
            <a:r>
              <a:rPr lang="es-ES_tradnl" dirty="0"/>
              <a:t>” </a:t>
            </a:r>
            <a:r>
              <a:rPr lang="es-ES_tradnl" dirty="0" smtClean="0"/>
              <a:t>diferentes (información sobre Tom,  </a:t>
            </a:r>
            <a:r>
              <a:rPr lang="es-ES_tradnl" dirty="0"/>
              <a:t>información sobre el </a:t>
            </a:r>
            <a:r>
              <a:rPr lang="es-ES_tradnl" dirty="0" smtClean="0"/>
              <a:t>whisky </a:t>
            </a:r>
            <a:r>
              <a:rPr lang="es-ES_tradnl" dirty="0" err="1" smtClean="0"/>
              <a:t>Ardbeg</a:t>
            </a:r>
            <a:r>
              <a:rPr lang="es-ES_tradnl" dirty="0" smtClean="0"/>
              <a:t>, información geográfica, información sobre la compañía </a:t>
            </a:r>
            <a:r>
              <a:rPr lang="es-ES_tradnl" dirty="0" err="1" smtClean="0"/>
              <a:t>Talis</a:t>
            </a:r>
            <a:r>
              <a:rPr lang="es-ES_tradnl" dirty="0" smtClean="0"/>
              <a:t>) </a:t>
            </a:r>
            <a:endParaRPr lang="es-ES_tradnl" dirty="0"/>
          </a:p>
          <a:p>
            <a:endParaRPr lang="es-ES_tradnl" dirty="0" smtClean="0"/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 smtClean="0"/>
          </a:p>
          <a:p>
            <a:endParaRPr lang="en-US" dirty="0"/>
          </a:p>
        </p:txBody>
      </p:sp>
      <p:pic>
        <p:nvPicPr>
          <p:cNvPr id="7" name="Picture 6" descr="untitled70.bmp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8015" y="1974626"/>
            <a:ext cx="7461365" cy="39004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15488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 smtClean="0"/>
              <a:t>Conceptos Básicos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6638" y="839243"/>
            <a:ext cx="7315200" cy="3845971"/>
          </a:xfrm>
        </p:spPr>
        <p:txBody>
          <a:bodyPr/>
          <a:lstStyle/>
          <a:p>
            <a:r>
              <a:rPr lang="es-ES_tradnl" dirty="0" smtClean="0"/>
              <a:t>Es una serie de tripletas interconectadas (</a:t>
            </a:r>
            <a:r>
              <a:rPr lang="es-ES_tradnl" dirty="0"/>
              <a:t>Grafo </a:t>
            </a:r>
            <a:r>
              <a:rPr lang="es-ES_tradnl" dirty="0" smtClean="0"/>
              <a:t>RDF) que incluyen información de “</a:t>
            </a:r>
            <a:r>
              <a:rPr lang="es-ES_tradnl" dirty="0" err="1" smtClean="0"/>
              <a:t>datasets</a:t>
            </a:r>
            <a:r>
              <a:rPr lang="es-ES_tradnl" dirty="0"/>
              <a:t>” </a:t>
            </a:r>
            <a:r>
              <a:rPr lang="es-ES_tradnl" dirty="0" smtClean="0"/>
              <a:t>diferentes (información sobre Tom,  </a:t>
            </a:r>
            <a:r>
              <a:rPr lang="es-ES_tradnl" dirty="0"/>
              <a:t>información sobre el </a:t>
            </a:r>
            <a:r>
              <a:rPr lang="es-ES_tradnl" dirty="0" smtClean="0"/>
              <a:t>whisky </a:t>
            </a:r>
            <a:r>
              <a:rPr lang="es-ES_tradnl" dirty="0" err="1" smtClean="0"/>
              <a:t>Ardbeg</a:t>
            </a:r>
            <a:r>
              <a:rPr lang="es-ES_tradnl" dirty="0" smtClean="0"/>
              <a:t>, información geográfica, información sobre la compañía </a:t>
            </a:r>
            <a:r>
              <a:rPr lang="es-ES_tradnl" dirty="0" err="1" smtClean="0"/>
              <a:t>Talis</a:t>
            </a:r>
            <a:r>
              <a:rPr lang="es-ES_tradnl" dirty="0" smtClean="0"/>
              <a:t> o información sobre </a:t>
            </a:r>
            <a:r>
              <a:rPr lang="es-ES_tradnl" dirty="0" err="1" smtClean="0"/>
              <a:t>Ian</a:t>
            </a:r>
            <a:r>
              <a:rPr lang="es-ES_tradnl" dirty="0" smtClean="0"/>
              <a:t> Davis) </a:t>
            </a:r>
            <a:endParaRPr lang="es-ES_tradnl" dirty="0"/>
          </a:p>
          <a:p>
            <a:endParaRPr lang="es-ES_tradnl" dirty="0" smtClean="0"/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 smtClean="0"/>
          </a:p>
          <a:p>
            <a:endParaRPr lang="en-US" dirty="0"/>
          </a:p>
        </p:txBody>
      </p:sp>
      <p:pic>
        <p:nvPicPr>
          <p:cNvPr id="6" name="Picture 5" descr="untitled71.bmp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6336" y="1992092"/>
            <a:ext cx="8001000" cy="3900487"/>
          </a:xfrm>
          <a:prstGeom prst="rect">
            <a:avLst/>
          </a:prstGeom>
          <a:ln>
            <a:solidFill>
              <a:srgbClr val="00B050"/>
            </a:solidFill>
          </a:ln>
        </p:spPr>
      </p:pic>
    </p:spTree>
    <p:extLst>
      <p:ext uri="{BB962C8B-B14F-4D97-AF65-F5344CB8AC3E}">
        <p14:creationId xmlns:p14="http://schemas.microsoft.com/office/powerpoint/2010/main" val="917999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 smtClean="0"/>
              <a:t>Conceptos Básicos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6638" y="839243"/>
            <a:ext cx="7315200" cy="3845971"/>
          </a:xfrm>
        </p:spPr>
        <p:txBody>
          <a:bodyPr/>
          <a:lstStyle/>
          <a:p>
            <a:r>
              <a:rPr lang="es-ES_tradnl" dirty="0" smtClean="0"/>
              <a:t>Es una serie de tripletas interconectadas (</a:t>
            </a:r>
            <a:r>
              <a:rPr lang="es-ES_tradnl" dirty="0"/>
              <a:t>Grafo </a:t>
            </a:r>
            <a:r>
              <a:rPr lang="es-ES_tradnl" dirty="0" smtClean="0"/>
              <a:t>RDF) que incluyen información de “</a:t>
            </a:r>
            <a:r>
              <a:rPr lang="es-ES_tradnl" dirty="0" err="1" smtClean="0"/>
              <a:t>datasets</a:t>
            </a:r>
            <a:r>
              <a:rPr lang="es-ES_tradnl" dirty="0"/>
              <a:t>” </a:t>
            </a:r>
            <a:r>
              <a:rPr lang="es-ES_tradnl" dirty="0" smtClean="0"/>
              <a:t>diferentes, nombrando a todos los elementos del grafo mediante </a:t>
            </a:r>
            <a:r>
              <a:rPr lang="es-ES_tradnl" dirty="0" err="1" smtClean="0"/>
              <a:t>URI’s</a:t>
            </a:r>
            <a:endParaRPr lang="es-ES_tradnl" dirty="0" smtClean="0"/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 smtClean="0"/>
          </a:p>
          <a:p>
            <a:endParaRPr lang="en-US" dirty="0"/>
          </a:p>
        </p:txBody>
      </p:sp>
      <p:pic>
        <p:nvPicPr>
          <p:cNvPr id="7" name="Picture 6" descr="untitled74.bmp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5385" y="2138818"/>
            <a:ext cx="7626263" cy="41148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34517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 smtClean="0"/>
              <a:t>Conceptos Básicos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6638" y="839243"/>
            <a:ext cx="7315200" cy="3845971"/>
          </a:xfrm>
        </p:spPr>
        <p:txBody>
          <a:bodyPr/>
          <a:lstStyle/>
          <a:p>
            <a:r>
              <a:rPr lang="es-ES_tradnl" dirty="0" smtClean="0"/>
              <a:t>Es una serie de tripletas interconectadas (</a:t>
            </a:r>
            <a:r>
              <a:rPr lang="es-ES_tradnl" dirty="0"/>
              <a:t>Grafo </a:t>
            </a:r>
            <a:r>
              <a:rPr lang="es-ES_tradnl" dirty="0" smtClean="0"/>
              <a:t>RDF) que incluyen información de “</a:t>
            </a:r>
            <a:r>
              <a:rPr lang="es-ES_tradnl" dirty="0" err="1" smtClean="0"/>
              <a:t>datasets</a:t>
            </a:r>
            <a:r>
              <a:rPr lang="es-ES_tradnl" dirty="0"/>
              <a:t>” </a:t>
            </a:r>
            <a:r>
              <a:rPr lang="es-ES_tradnl" dirty="0" smtClean="0"/>
              <a:t>diferentes, nombrando a todos los elementos del grafo mediante </a:t>
            </a:r>
            <a:r>
              <a:rPr lang="es-ES_tradnl" dirty="0" err="1" smtClean="0"/>
              <a:t>URI’s</a:t>
            </a:r>
            <a:r>
              <a:rPr lang="es-ES_tradnl" dirty="0"/>
              <a:t> </a:t>
            </a:r>
            <a:r>
              <a:rPr lang="es-ES_tradnl" dirty="0" smtClean="0"/>
              <a:t>y en algunos casos hablando de los mismos elementos</a:t>
            </a:r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 smtClean="0"/>
          </a:p>
          <a:p>
            <a:endParaRPr lang="en-US" dirty="0"/>
          </a:p>
        </p:txBody>
      </p:sp>
      <p:pic>
        <p:nvPicPr>
          <p:cNvPr id="6" name="Picture 5" descr="untitled76.bmp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7910" y="2165926"/>
            <a:ext cx="7749111" cy="3871912"/>
          </a:xfrm>
          <a:prstGeom prst="rect">
            <a:avLst/>
          </a:prstGeom>
          <a:ln>
            <a:solidFill>
              <a:srgbClr val="7030A0"/>
            </a:solidFill>
          </a:ln>
        </p:spPr>
      </p:pic>
    </p:spTree>
    <p:extLst>
      <p:ext uri="{BB962C8B-B14F-4D97-AF65-F5344CB8AC3E}">
        <p14:creationId xmlns:p14="http://schemas.microsoft.com/office/powerpoint/2010/main" val="2892529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 smtClean="0"/>
              <a:t>Principios Básicos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69060" y="876822"/>
            <a:ext cx="7315200" cy="582460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endParaRPr lang="es-ES_tradnl" dirty="0"/>
          </a:p>
          <a:p>
            <a:pPr marL="182880" lvl="1">
              <a:spcBef>
                <a:spcPts val="1200"/>
              </a:spcBef>
            </a:pPr>
            <a:r>
              <a:rPr lang="es-ES" sz="2300" dirty="0"/>
              <a:t>Usar </a:t>
            </a:r>
            <a:r>
              <a:rPr lang="es-ES" sz="2300" dirty="0" err="1"/>
              <a:t>URIs</a:t>
            </a:r>
            <a:r>
              <a:rPr lang="es-ES" sz="2300" dirty="0"/>
              <a:t> para identificar las </a:t>
            </a:r>
            <a:r>
              <a:rPr lang="es-ES" sz="2300" dirty="0" smtClean="0"/>
              <a:t>cosas (mismo </a:t>
            </a:r>
            <a:r>
              <a:rPr lang="es-ES" sz="2300" dirty="0"/>
              <a:t>principio que en </a:t>
            </a:r>
            <a:r>
              <a:rPr lang="es-ES" sz="2300" dirty="0" smtClean="0"/>
              <a:t>RDF)</a:t>
            </a:r>
          </a:p>
          <a:p>
            <a:pPr marL="640080" lvl="2">
              <a:spcBef>
                <a:spcPts val="1200"/>
              </a:spcBef>
            </a:pPr>
            <a:r>
              <a:rPr lang="es-ES" sz="2300" dirty="0" smtClean="0">
                <a:sym typeface="Wingdings" panose="05000000000000000000" pitchFamily="2" charset="2"/>
              </a:rPr>
              <a:t>URI </a:t>
            </a:r>
            <a:r>
              <a:rPr lang="es-ES" sz="2300" dirty="0">
                <a:sym typeface="Wingdings" panose="05000000000000000000" pitchFamily="2" charset="2"/>
              </a:rPr>
              <a:t>de tipo URL </a:t>
            </a:r>
            <a:r>
              <a:rPr lang="es-ES" sz="2300" dirty="0" smtClean="0">
                <a:sym typeface="Wingdings" panose="05000000000000000000" pitchFamily="2" charset="2"/>
              </a:rPr>
              <a:t>para </a:t>
            </a:r>
            <a:r>
              <a:rPr lang="es-ES" sz="2300" dirty="0"/>
              <a:t>referirnos y </a:t>
            </a:r>
            <a:r>
              <a:rPr lang="es-ES" sz="2300" dirty="0" smtClean="0"/>
              <a:t>localizar a </a:t>
            </a:r>
            <a:r>
              <a:rPr lang="es-ES" sz="2300" dirty="0"/>
              <a:t>cualquier </a:t>
            </a:r>
            <a:r>
              <a:rPr lang="es-ES" sz="2300" dirty="0" smtClean="0"/>
              <a:t>recurso de una forma estándar, unívoca y global en internet</a:t>
            </a:r>
          </a:p>
          <a:p>
            <a:pPr marL="182880" lvl="1">
              <a:spcBef>
                <a:spcPts val="1200"/>
              </a:spcBef>
            </a:pPr>
            <a:r>
              <a:rPr lang="es-ES" sz="2300" dirty="0" err="1" smtClean="0"/>
              <a:t>URI’s</a:t>
            </a:r>
            <a:r>
              <a:rPr lang="es-ES" sz="2300" dirty="0" smtClean="0"/>
              <a:t> HTTP </a:t>
            </a:r>
            <a:r>
              <a:rPr lang="es-ES" sz="2300" dirty="0"/>
              <a:t>para que cualquier recurso pueda ser buscado y accedido </a:t>
            </a:r>
            <a:r>
              <a:rPr lang="es-ES" sz="2300" dirty="0" smtClean="0"/>
              <a:t>atreves de la </a:t>
            </a:r>
            <a:r>
              <a:rPr lang="es-ES" sz="2300" dirty="0"/>
              <a:t>Web</a:t>
            </a:r>
          </a:p>
          <a:p>
            <a:pPr marL="182880" lvl="1">
              <a:spcBef>
                <a:spcPts val="1200"/>
              </a:spcBef>
            </a:pPr>
            <a:r>
              <a:rPr lang="es-ES" sz="2300" dirty="0" smtClean="0"/>
              <a:t>Ofrecer </a:t>
            </a:r>
            <a:r>
              <a:rPr lang="es-ES" sz="2300" dirty="0"/>
              <a:t>información sobre los recursos usando </a:t>
            </a:r>
            <a:r>
              <a:rPr lang="es-ES" sz="2300" dirty="0" smtClean="0"/>
              <a:t>RDF</a:t>
            </a:r>
          </a:p>
          <a:p>
            <a:pPr marL="640080" lvl="2">
              <a:spcBef>
                <a:spcPts val="1200"/>
              </a:spcBef>
            </a:pPr>
            <a:r>
              <a:rPr lang="es-ES" sz="2300" dirty="0" smtClean="0"/>
              <a:t>Información representada </a:t>
            </a:r>
            <a:r>
              <a:rPr lang="es-ES" sz="2300" dirty="0"/>
              <a:t>mediante descripciones </a:t>
            </a:r>
            <a:r>
              <a:rPr lang="es-ES" sz="2300" dirty="0" smtClean="0"/>
              <a:t>estándares</a:t>
            </a:r>
            <a:endParaRPr lang="es-ES_tradnl" sz="2300" dirty="0"/>
          </a:p>
          <a:p>
            <a:pPr marL="640080" lvl="2">
              <a:spcBef>
                <a:spcPts val="1200"/>
              </a:spcBef>
            </a:pPr>
            <a:r>
              <a:rPr lang="es-ES" sz="2300" dirty="0" smtClean="0"/>
              <a:t>Información fácilmente procesable para una aplicación que desea obtener </a:t>
            </a:r>
            <a:r>
              <a:rPr lang="es-ES" sz="2300" dirty="0"/>
              <a:t>información sobre un </a:t>
            </a:r>
            <a:r>
              <a:rPr lang="es-ES" sz="2300" dirty="0" smtClean="0"/>
              <a:t>recurso identificado </a:t>
            </a:r>
            <a:r>
              <a:rPr lang="es-ES" sz="2300" dirty="0"/>
              <a:t>mediante una </a:t>
            </a:r>
            <a:r>
              <a:rPr lang="es-ES" sz="2300" dirty="0" smtClean="0"/>
              <a:t>URI (llamada HTTP para obtener el recurso)</a:t>
            </a:r>
          </a:p>
          <a:p>
            <a:pPr marL="182880" lvl="1">
              <a:spcBef>
                <a:spcPts val="1200"/>
              </a:spcBef>
            </a:pPr>
            <a:r>
              <a:rPr lang="es-ES" sz="2300" dirty="0" smtClean="0"/>
              <a:t>Incluir </a:t>
            </a:r>
            <a:r>
              <a:rPr lang="es-ES" sz="2300" dirty="0"/>
              <a:t>enlaces a otros </a:t>
            </a:r>
            <a:r>
              <a:rPr lang="es-ES" sz="2300" dirty="0" smtClean="0"/>
              <a:t>recursos (</a:t>
            </a:r>
            <a:r>
              <a:rPr lang="es-ES" sz="2300" dirty="0" err="1" smtClean="0"/>
              <a:t>URI’s</a:t>
            </a:r>
            <a:r>
              <a:rPr lang="es-ES" sz="2300" dirty="0" smtClean="0"/>
              <a:t>)</a:t>
            </a:r>
            <a:endParaRPr lang="es-ES" sz="2300" dirty="0" smtClean="0"/>
          </a:p>
          <a:p>
            <a:pPr marL="640080" lvl="2">
              <a:spcBef>
                <a:spcPts val="1200"/>
              </a:spcBef>
            </a:pPr>
            <a:r>
              <a:rPr lang="es-ES" sz="2300" dirty="0"/>
              <a:t>Enlazar datos en cualquier </a:t>
            </a:r>
            <a:r>
              <a:rPr lang="es-ES" sz="2300" dirty="0" smtClean="0"/>
              <a:t>lugar (a </a:t>
            </a:r>
            <a:r>
              <a:rPr lang="es-ES" sz="2300" dirty="0"/>
              <a:t>nivel local de </a:t>
            </a:r>
            <a:r>
              <a:rPr lang="es-ES" sz="2300" dirty="0" err="1"/>
              <a:t>dataset</a:t>
            </a:r>
            <a:r>
              <a:rPr lang="es-ES" sz="2300" dirty="0"/>
              <a:t> o a nivel de internet con otros recursos de otros </a:t>
            </a:r>
            <a:r>
              <a:rPr lang="es-ES" sz="2300" dirty="0" err="1" smtClean="0"/>
              <a:t>datasets</a:t>
            </a:r>
            <a:r>
              <a:rPr lang="es-ES" sz="2300" dirty="0" smtClean="0"/>
              <a:t>)</a:t>
            </a:r>
          </a:p>
          <a:p>
            <a:pPr marL="640080" lvl="2">
              <a:spcBef>
                <a:spcPts val="1200"/>
              </a:spcBef>
            </a:pPr>
            <a:r>
              <a:rPr lang="es-ES" sz="2300" dirty="0" smtClean="0"/>
              <a:t>Para que los </a:t>
            </a:r>
            <a:r>
              <a:rPr lang="es-ES" sz="2300" dirty="0"/>
              <a:t>datos </a:t>
            </a:r>
            <a:r>
              <a:rPr lang="es-ES" sz="2300" dirty="0" smtClean="0"/>
              <a:t> no </a:t>
            </a:r>
            <a:r>
              <a:rPr lang="es-ES" sz="2300" dirty="0"/>
              <a:t>se queden aislados </a:t>
            </a:r>
          </a:p>
          <a:p>
            <a:pPr marL="640080" lvl="2">
              <a:spcBef>
                <a:spcPts val="1200"/>
              </a:spcBef>
            </a:pPr>
            <a:r>
              <a:rPr lang="es-ES" sz="2300" dirty="0"/>
              <a:t>S</a:t>
            </a:r>
            <a:r>
              <a:rPr lang="es-ES" sz="2300" dirty="0" smtClean="0"/>
              <a:t>e </a:t>
            </a:r>
            <a:r>
              <a:rPr lang="es-ES" sz="2300" dirty="0"/>
              <a:t>pueda compartir información con otras fuentes </a:t>
            </a:r>
            <a:r>
              <a:rPr lang="es-ES" sz="2300" dirty="0" smtClean="0"/>
              <a:t>externas</a:t>
            </a:r>
          </a:p>
          <a:p>
            <a:pPr marL="640080" lvl="2">
              <a:spcBef>
                <a:spcPts val="1200"/>
              </a:spcBef>
            </a:pPr>
            <a:r>
              <a:rPr lang="es-ES" sz="2300" dirty="0"/>
              <a:t>O</a:t>
            </a:r>
            <a:r>
              <a:rPr lang="es-ES" sz="2300" dirty="0" smtClean="0"/>
              <a:t>tros </a:t>
            </a:r>
            <a:r>
              <a:rPr lang="es-ES" sz="2300" dirty="0"/>
              <a:t>sitios puedan enlazar los datos propios de la misma forma que se hace con los enlaces en HTML</a:t>
            </a:r>
            <a:r>
              <a:rPr lang="es-ES" sz="2300" dirty="0" smtClean="0"/>
              <a:t>.</a:t>
            </a:r>
            <a:endParaRPr lang="es-ES_tradnl" sz="2300" dirty="0"/>
          </a:p>
          <a:p>
            <a:endParaRPr lang="en-US" dirty="0"/>
          </a:p>
        </p:txBody>
      </p:sp>
      <p:pic>
        <p:nvPicPr>
          <p:cNvPr id="5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698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 smtClean="0"/>
              <a:t>LOD Cloud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8021" y="1016000"/>
            <a:ext cx="7315200" cy="5287946"/>
          </a:xfrm>
        </p:spPr>
        <p:txBody>
          <a:bodyPr>
            <a:normAutofit fontScale="92500" lnSpcReduction="20000"/>
          </a:bodyPr>
          <a:lstStyle/>
          <a:p>
            <a:pPr marL="182880" lvl="1">
              <a:spcBef>
                <a:spcPts val="1200"/>
              </a:spcBef>
            </a:pPr>
            <a:r>
              <a:rPr lang="es-ES_tradnl" sz="2000" dirty="0"/>
              <a:t>Data </a:t>
            </a:r>
            <a:r>
              <a:rPr lang="es-ES_tradnl" sz="2000" dirty="0" err="1"/>
              <a:t>Hub</a:t>
            </a:r>
            <a:r>
              <a:rPr lang="es-ES_tradnl" sz="2000" dirty="0"/>
              <a:t> es una </a:t>
            </a:r>
            <a:r>
              <a:rPr lang="es-ES_tradnl" sz="2000" dirty="0" smtClean="0"/>
              <a:t>plataforma (basada en la herramienta CKAN) para el registro de datos abiertos promovido por  la “Open </a:t>
            </a:r>
            <a:r>
              <a:rPr lang="es-ES_tradnl" sz="2000" dirty="0" err="1"/>
              <a:t>Knowledge</a:t>
            </a:r>
            <a:r>
              <a:rPr lang="es-ES_tradnl" sz="2000" dirty="0"/>
              <a:t> </a:t>
            </a:r>
            <a:r>
              <a:rPr lang="es-ES_tradnl" sz="2000" dirty="0" err="1" smtClean="0"/>
              <a:t>Foundation</a:t>
            </a:r>
            <a:r>
              <a:rPr lang="es-ES_tradnl" sz="2000" dirty="0" smtClean="0"/>
              <a:t>”. Proporciona </a:t>
            </a:r>
            <a:r>
              <a:rPr lang="es-ES_tradnl" sz="2000" dirty="0"/>
              <a:t>las siguientes funcionalidades:</a:t>
            </a:r>
          </a:p>
          <a:p>
            <a:pPr marL="640080" lvl="2">
              <a:spcBef>
                <a:spcPts val="1200"/>
              </a:spcBef>
            </a:pPr>
            <a:r>
              <a:rPr lang="es-ES_tradnl" sz="2000" dirty="0"/>
              <a:t>buscar datos</a:t>
            </a:r>
          </a:p>
          <a:p>
            <a:pPr marL="640080" lvl="2">
              <a:spcBef>
                <a:spcPts val="1200"/>
              </a:spcBef>
            </a:pPr>
            <a:r>
              <a:rPr lang="es-ES_tradnl" sz="2000" dirty="0"/>
              <a:t>registrar dataset publicados</a:t>
            </a:r>
            <a:endParaRPr lang="en-US" sz="2000" dirty="0"/>
          </a:p>
          <a:p>
            <a:pPr marL="640080" lvl="2">
              <a:spcBef>
                <a:spcPts val="1200"/>
              </a:spcBef>
            </a:pPr>
            <a:r>
              <a:rPr lang="es-ES_tradnl" sz="2000" dirty="0"/>
              <a:t>crear y manejar grupos </a:t>
            </a:r>
            <a:r>
              <a:rPr lang="en-US" sz="2000" dirty="0"/>
              <a:t>de dataset</a:t>
            </a:r>
          </a:p>
          <a:p>
            <a:pPr marL="640080" lvl="2">
              <a:spcBef>
                <a:spcPts val="1200"/>
              </a:spcBef>
            </a:pPr>
            <a:r>
              <a:rPr lang="en-US" sz="2000" dirty="0"/>
              <a:t>y </a:t>
            </a:r>
            <a:r>
              <a:rPr lang="es-ES_tradnl" sz="2000" dirty="0"/>
              <a:t>obtener información de aquellos dataset y grupos en los que se esta </a:t>
            </a:r>
            <a:r>
              <a:rPr lang="es-ES_tradnl" sz="2000" dirty="0" smtClean="0"/>
              <a:t>interesado</a:t>
            </a:r>
          </a:p>
          <a:p>
            <a:pPr marL="182880" lvl="1">
              <a:spcBef>
                <a:spcPts val="1200"/>
              </a:spcBef>
            </a:pPr>
            <a:r>
              <a:rPr lang="es-ES_tradnl" sz="2000" dirty="0" smtClean="0"/>
              <a:t>La </a:t>
            </a:r>
            <a:r>
              <a:rPr lang="es-ES_tradnl" sz="2000" dirty="0"/>
              <a:t>“</a:t>
            </a:r>
            <a:r>
              <a:rPr lang="es-ES_tradnl" sz="2000" dirty="0" err="1"/>
              <a:t>Linking</a:t>
            </a:r>
            <a:r>
              <a:rPr lang="es-ES_tradnl" sz="2000" dirty="0"/>
              <a:t> Open Data </a:t>
            </a:r>
            <a:r>
              <a:rPr lang="es-ES_tradnl" sz="2000" dirty="0" err="1" smtClean="0"/>
              <a:t>community</a:t>
            </a:r>
            <a:r>
              <a:rPr lang="es-ES_tradnl" sz="2000" dirty="0" smtClean="0"/>
              <a:t>” actualiza </a:t>
            </a:r>
            <a:r>
              <a:rPr lang="es-ES_tradnl" sz="2000" dirty="0" err="1" smtClean="0"/>
              <a:t>periodicamente</a:t>
            </a:r>
            <a:r>
              <a:rPr lang="es-ES_tradnl" sz="2000" dirty="0" smtClean="0"/>
              <a:t> la LOD </a:t>
            </a:r>
            <a:r>
              <a:rPr lang="es-ES_tradnl" sz="2000" dirty="0" err="1" smtClean="0"/>
              <a:t>cloud</a:t>
            </a:r>
            <a:r>
              <a:rPr lang="es-ES_tradnl" sz="2000" dirty="0" smtClean="0"/>
              <a:t> con nuevos </a:t>
            </a:r>
            <a:r>
              <a:rPr lang="es-ES_tradnl" sz="2000" dirty="0" err="1" smtClean="0"/>
              <a:t>datasets</a:t>
            </a:r>
            <a:r>
              <a:rPr lang="es-ES_tradnl" sz="2000" dirty="0" smtClean="0"/>
              <a:t> a partir de la meta-información registrada en Data </a:t>
            </a:r>
            <a:r>
              <a:rPr lang="es-ES_tradnl" sz="2000" dirty="0" err="1" smtClean="0"/>
              <a:t>Hub</a:t>
            </a:r>
            <a:r>
              <a:rPr lang="es-ES_tradnl" sz="2000" dirty="0" smtClean="0"/>
              <a:t>/</a:t>
            </a:r>
            <a:r>
              <a:rPr lang="es-ES_tradnl" sz="2000" dirty="0" err="1" smtClean="0"/>
              <a:t>Ckan</a:t>
            </a:r>
            <a:r>
              <a:rPr lang="es-ES_tradnl" sz="2000" dirty="0"/>
              <a:t> </a:t>
            </a:r>
            <a:r>
              <a:rPr lang="es-ES_tradnl" sz="2000" dirty="0" smtClean="0"/>
              <a:t>y algunos spiders de </a:t>
            </a:r>
            <a:r>
              <a:rPr lang="es-ES_tradnl" sz="2000" dirty="0" err="1" smtClean="0"/>
              <a:t>linked</a:t>
            </a:r>
            <a:r>
              <a:rPr lang="es-ES_tradnl" sz="2000" dirty="0" smtClean="0"/>
              <a:t> data.</a:t>
            </a:r>
          </a:p>
          <a:p>
            <a:pPr marL="182880" lvl="1">
              <a:spcBef>
                <a:spcPts val="1200"/>
              </a:spcBef>
            </a:pPr>
            <a:r>
              <a:rPr lang="es-ES_tradnl" sz="2000" dirty="0" smtClean="0"/>
              <a:t>Algunas webs informativas</a:t>
            </a:r>
          </a:p>
          <a:p>
            <a:pPr marL="640080" lvl="2">
              <a:spcBef>
                <a:spcPts val="1200"/>
              </a:spcBef>
            </a:pPr>
            <a:r>
              <a:rPr lang="es-ES_tradnl" dirty="0">
                <a:hlinkClick r:id="rId3"/>
              </a:rPr>
              <a:t>http://lod-cloud.net</a:t>
            </a:r>
            <a:r>
              <a:rPr lang="es-ES_tradnl" dirty="0" smtClean="0">
                <a:hlinkClick r:id="rId3"/>
              </a:rPr>
              <a:t>/</a:t>
            </a:r>
            <a:r>
              <a:rPr lang="es-ES_tradnl" dirty="0" smtClean="0"/>
              <a:t> (web general de información de LOD </a:t>
            </a:r>
            <a:r>
              <a:rPr lang="es-ES_tradnl" dirty="0" err="1" smtClean="0"/>
              <a:t>cloud</a:t>
            </a:r>
            <a:r>
              <a:rPr lang="es-ES_tradnl" dirty="0" smtClean="0"/>
              <a:t>)</a:t>
            </a:r>
          </a:p>
          <a:p>
            <a:pPr marL="640080" lvl="2">
              <a:spcBef>
                <a:spcPts val="1200"/>
              </a:spcBef>
            </a:pPr>
            <a:r>
              <a:rPr lang="es-ES_tradnl" dirty="0">
                <a:hlinkClick r:id="rId4"/>
              </a:rPr>
              <a:t>http://</a:t>
            </a:r>
            <a:r>
              <a:rPr lang="es-ES_tradnl" dirty="0" smtClean="0">
                <a:hlinkClick r:id="rId4"/>
              </a:rPr>
              <a:t>datahub.io/group/about/lodcloud</a:t>
            </a:r>
            <a:r>
              <a:rPr lang="es-ES_tradnl" dirty="0" smtClean="0"/>
              <a:t> (grupo en data </a:t>
            </a:r>
            <a:r>
              <a:rPr lang="es-ES_tradnl" dirty="0" err="1" smtClean="0"/>
              <a:t>hub</a:t>
            </a:r>
            <a:r>
              <a:rPr lang="es-ES_tradnl" dirty="0" smtClean="0"/>
              <a:t> que gestiona la inserción de </a:t>
            </a:r>
            <a:r>
              <a:rPr lang="es-ES_tradnl" dirty="0" err="1" smtClean="0"/>
              <a:t>datasets</a:t>
            </a:r>
            <a:r>
              <a:rPr lang="es-ES_tradnl" dirty="0" smtClean="0"/>
              <a:t> en la LOD </a:t>
            </a:r>
            <a:r>
              <a:rPr lang="es-ES_tradnl" dirty="0" err="1"/>
              <a:t>cloud</a:t>
            </a:r>
            <a:r>
              <a:rPr lang="es-ES_tradnl" dirty="0" smtClean="0"/>
              <a:t>)</a:t>
            </a:r>
            <a:endParaRPr lang="es-ES_tradnl" dirty="0"/>
          </a:p>
          <a:p>
            <a:pPr marL="640080" lvl="2">
              <a:spcBef>
                <a:spcPts val="1200"/>
              </a:spcBef>
            </a:pPr>
            <a:r>
              <a:rPr lang="es-ES_tradnl" dirty="0" smtClean="0">
                <a:hlinkClick r:id="rId5"/>
              </a:rPr>
              <a:t>http</a:t>
            </a:r>
            <a:r>
              <a:rPr lang="es-ES_tradnl" dirty="0">
                <a:hlinkClick r:id="rId5"/>
              </a:rPr>
              <a:t>://linkeddatacatalog.dws.informatik.uni-mannheim.de/state</a:t>
            </a:r>
            <a:r>
              <a:rPr lang="es-ES_tradnl" dirty="0" smtClean="0">
                <a:hlinkClick r:id="rId5"/>
              </a:rPr>
              <a:t>/</a:t>
            </a:r>
            <a:r>
              <a:rPr lang="es-ES_tradnl" dirty="0" smtClean="0"/>
              <a:t> (ultima web con estadísticas actualizadas a 2014)</a:t>
            </a:r>
            <a:endParaRPr lang="es-ES_tradnl" dirty="0"/>
          </a:p>
        </p:txBody>
      </p:sp>
      <p:pic>
        <p:nvPicPr>
          <p:cNvPr id="5" name="0 Imagen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87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 smtClean="0"/>
              <a:t>LOD Cloud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69060" y="876822"/>
            <a:ext cx="7315200" cy="582460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ES_tradnl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900" y="939800"/>
            <a:ext cx="7470613" cy="489672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729013" y="6120884"/>
            <a:ext cx="53819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http://lod-cloud.net/versions/2014-08-30/lod-cloud.svg</a:t>
            </a:r>
          </a:p>
        </p:txBody>
      </p:sp>
      <p:pic>
        <p:nvPicPr>
          <p:cNvPr id="7" name="Picture 2" descr="C:\Users\a181115\Pictures\lod-clou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00999" y="-2307101"/>
            <a:ext cx="20130525" cy="13194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5967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 smtClean="0"/>
              <a:t>LOD Cloud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6421" y="444499"/>
            <a:ext cx="7315200" cy="6147349"/>
          </a:xfrm>
        </p:spPr>
        <p:txBody>
          <a:bodyPr>
            <a:normAutofit fontScale="85000" lnSpcReduction="20000"/>
          </a:bodyPr>
          <a:lstStyle/>
          <a:p>
            <a:pPr marL="182880" lvl="1">
              <a:spcBef>
                <a:spcPts val="1200"/>
              </a:spcBef>
            </a:pPr>
            <a:r>
              <a:rPr lang="en-US" sz="2000" dirty="0" err="1" smtClean="0"/>
              <a:t>Dbpedia</a:t>
            </a:r>
            <a:r>
              <a:rPr lang="en-US" sz="2000" dirty="0" smtClean="0"/>
              <a:t>[1]: </a:t>
            </a:r>
            <a:r>
              <a:rPr lang="es-ES_tradnl" sz="2000" dirty="0" smtClean="0"/>
              <a:t>Información de carácter general</a:t>
            </a:r>
            <a:r>
              <a:rPr lang="en-US" sz="2000" dirty="0" smtClean="0"/>
              <a:t>.</a:t>
            </a:r>
          </a:p>
          <a:p>
            <a:pPr marL="640080" lvl="2">
              <a:spcBef>
                <a:spcPts val="1200"/>
              </a:spcBef>
            </a:pPr>
            <a:r>
              <a:rPr lang="en-US" dirty="0" smtClean="0"/>
              <a:t>Endpoint: http</a:t>
            </a:r>
            <a:r>
              <a:rPr lang="en-US" dirty="0"/>
              <a:t>://dbpedia.org/sparql </a:t>
            </a:r>
            <a:endParaRPr lang="en-US" dirty="0" smtClean="0"/>
          </a:p>
          <a:p>
            <a:pPr marL="182880" lvl="1">
              <a:spcBef>
                <a:spcPts val="1200"/>
              </a:spcBef>
            </a:pPr>
            <a:r>
              <a:rPr lang="en-US" sz="2000" dirty="0" err="1" smtClean="0"/>
              <a:t>Geonames</a:t>
            </a:r>
            <a:r>
              <a:rPr lang="en-US" sz="2000" dirty="0" smtClean="0"/>
              <a:t>[2]: </a:t>
            </a:r>
            <a:r>
              <a:rPr lang="es-ES_tradnl" dirty="0" smtClean="0"/>
              <a:t>Información sobre localizaciones geográficas </a:t>
            </a:r>
          </a:p>
          <a:p>
            <a:pPr marL="640080" lvl="2">
              <a:spcBef>
                <a:spcPts val="1200"/>
              </a:spcBef>
            </a:pPr>
            <a:r>
              <a:rPr lang="es-ES_tradnl" dirty="0" err="1" smtClean="0"/>
              <a:t>Endopoint</a:t>
            </a:r>
            <a:r>
              <a:rPr lang="es-ES_tradnl" dirty="0" smtClean="0"/>
              <a:t> proporcionado </a:t>
            </a:r>
            <a:r>
              <a:rPr lang="es-ES_tradnl" dirty="0"/>
              <a:t>por terceros </a:t>
            </a:r>
            <a:r>
              <a:rPr lang="es-ES_tradnl" dirty="0">
                <a:hlinkClick r:id="rId3"/>
              </a:rPr>
              <a:t>http://</a:t>
            </a:r>
            <a:r>
              <a:rPr lang="es-ES_tradnl" dirty="0" smtClean="0">
                <a:hlinkClick r:id="rId3"/>
              </a:rPr>
              <a:t>factforge.net/sparql</a:t>
            </a:r>
            <a:r>
              <a:rPr lang="es-ES_tradnl" dirty="0" smtClean="0"/>
              <a:t> </a:t>
            </a:r>
            <a:endParaRPr lang="en-US" dirty="0"/>
          </a:p>
          <a:p>
            <a:pPr marL="182880" lvl="1">
              <a:spcBef>
                <a:spcPts val="1200"/>
              </a:spcBef>
            </a:pPr>
            <a:r>
              <a:rPr lang="es-ES_tradnl" sz="2000" dirty="0" smtClean="0"/>
              <a:t>FOAF </a:t>
            </a:r>
            <a:r>
              <a:rPr lang="es-ES_tradnl" sz="2000" dirty="0" err="1" smtClean="0"/>
              <a:t>Profiles</a:t>
            </a:r>
            <a:r>
              <a:rPr lang="es-ES_tradnl" sz="2000" dirty="0" smtClean="0"/>
              <a:t> [3]: Contiene datos de carácter personal propios de </a:t>
            </a:r>
            <a:r>
              <a:rPr lang="es-ES_tradnl" sz="2000" dirty="0" err="1" smtClean="0"/>
              <a:t>homepages</a:t>
            </a:r>
            <a:r>
              <a:rPr lang="es-ES_tradnl" sz="2000" dirty="0" smtClean="0"/>
              <a:t>, como perfiles </a:t>
            </a:r>
            <a:r>
              <a:rPr lang="es-ES_tradnl" sz="2000" dirty="0" err="1" smtClean="0"/>
              <a:t>foaf</a:t>
            </a:r>
            <a:r>
              <a:rPr lang="es-ES_tradnl" sz="2000" dirty="0" smtClean="0"/>
              <a:t>…</a:t>
            </a:r>
          </a:p>
          <a:p>
            <a:pPr marL="182880" lvl="1">
              <a:spcBef>
                <a:spcPts val="1200"/>
              </a:spcBef>
            </a:pPr>
            <a:r>
              <a:rPr lang="es-ES_tradnl" sz="2000" dirty="0" err="1" smtClean="0"/>
              <a:t>Aemet</a:t>
            </a:r>
            <a:r>
              <a:rPr lang="es-ES_tradnl" sz="2000" dirty="0" smtClean="0"/>
              <a:t>[4]: Datos geoespaciales españoles</a:t>
            </a:r>
          </a:p>
          <a:p>
            <a:pPr marL="640080" lvl="2">
              <a:spcBef>
                <a:spcPts val="1200"/>
              </a:spcBef>
            </a:pPr>
            <a:r>
              <a:rPr lang="en-US" dirty="0" smtClean="0"/>
              <a:t>Endpoint: http</a:t>
            </a:r>
            <a:r>
              <a:rPr lang="en-US" dirty="0"/>
              <a:t>://aemet.linkeddata.es/sparql</a:t>
            </a:r>
          </a:p>
          <a:p>
            <a:pPr marL="182880" lvl="1">
              <a:spcBef>
                <a:spcPts val="1200"/>
              </a:spcBef>
            </a:pPr>
            <a:r>
              <a:rPr lang="en-US" sz="2000" dirty="0" smtClean="0"/>
              <a:t>LOV dataset[5]: </a:t>
            </a:r>
            <a:r>
              <a:rPr lang="es-ES_tradnl" sz="2000" dirty="0"/>
              <a:t>V</a:t>
            </a:r>
            <a:r>
              <a:rPr lang="es-ES_tradnl" sz="2000" dirty="0" smtClean="0"/>
              <a:t>ocabularios reutilizados en los dataset de </a:t>
            </a:r>
            <a:r>
              <a:rPr lang="es-ES_tradnl" sz="2000" dirty="0" err="1" smtClean="0"/>
              <a:t>linked</a:t>
            </a:r>
            <a:r>
              <a:rPr lang="es-ES_tradnl" sz="2000" dirty="0" smtClean="0"/>
              <a:t> data</a:t>
            </a:r>
          </a:p>
          <a:p>
            <a:pPr marL="640080" lvl="2">
              <a:spcBef>
                <a:spcPts val="1200"/>
              </a:spcBef>
            </a:pPr>
            <a:r>
              <a:rPr lang="en-US" dirty="0" smtClean="0"/>
              <a:t>Endpoint: http</a:t>
            </a:r>
            <a:r>
              <a:rPr lang="en-US" dirty="0"/>
              <a:t>://lov.okfn.org/endpoint/lov</a:t>
            </a:r>
          </a:p>
          <a:p>
            <a:pPr marL="182880" lvl="1">
              <a:spcBef>
                <a:spcPts val="1200"/>
              </a:spcBef>
            </a:pPr>
            <a:r>
              <a:rPr lang="es-ES_tradnl" sz="2000" dirty="0" smtClean="0"/>
              <a:t>New York Times[6]: Vocabulario de noticias</a:t>
            </a:r>
          </a:p>
          <a:p>
            <a:pPr marL="640080" lvl="2">
              <a:spcBef>
                <a:spcPts val="1200"/>
              </a:spcBef>
            </a:pPr>
            <a:r>
              <a:rPr lang="en-US" dirty="0">
                <a:hlinkClick r:id="rId4"/>
              </a:rPr>
              <a:t>http://data.nytimes.com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pPr marL="182880" lvl="1">
              <a:spcBef>
                <a:spcPts val="1200"/>
              </a:spcBef>
            </a:pPr>
            <a:r>
              <a:rPr lang="es-ES_tradnl" sz="2000" dirty="0" err="1" smtClean="0"/>
              <a:t>Musicbrainz</a:t>
            </a:r>
            <a:r>
              <a:rPr lang="es-ES_tradnl" sz="2000" dirty="0" smtClean="0"/>
              <a:t>[7]: Enciclopedia de música</a:t>
            </a:r>
            <a:endParaRPr lang="es-ES_tradnl" sz="2000" dirty="0"/>
          </a:p>
          <a:p>
            <a:pPr marL="640080" lvl="2">
              <a:spcBef>
                <a:spcPts val="1200"/>
              </a:spcBef>
            </a:pPr>
            <a:r>
              <a:rPr lang="en-US" dirty="0" smtClean="0"/>
              <a:t>SPARQL browser: </a:t>
            </a:r>
            <a:r>
              <a:rPr lang="en-US" dirty="0" smtClean="0">
                <a:hlinkClick r:id="rId5"/>
              </a:rPr>
              <a:t>http</a:t>
            </a:r>
            <a:r>
              <a:rPr lang="en-US" dirty="0">
                <a:hlinkClick r:id="rId5"/>
              </a:rPr>
              <a:t>://dbtune.org/musicbrainz/snorql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pPr marL="640080" lvl="2">
              <a:spcBef>
                <a:spcPts val="1200"/>
              </a:spcBef>
            </a:pPr>
            <a:r>
              <a:rPr lang="en-US" dirty="0">
                <a:hlinkClick r:id="rId6"/>
              </a:rPr>
              <a:t>http://</a:t>
            </a:r>
            <a:r>
              <a:rPr lang="en-US" dirty="0" smtClean="0">
                <a:hlinkClick r:id="rId6"/>
              </a:rPr>
              <a:t>dbtune.org/musicbrainz/sparql</a:t>
            </a:r>
            <a:endParaRPr lang="en-US" dirty="0" smtClean="0"/>
          </a:p>
          <a:p>
            <a:pPr marL="182880" lvl="1">
              <a:spcBef>
                <a:spcPts val="1200"/>
              </a:spcBef>
            </a:pPr>
            <a:r>
              <a:rPr lang="es-ES_tradnl" dirty="0"/>
              <a:t>Web N+1: Contenidos del grupo Prisa</a:t>
            </a:r>
            <a:endParaRPr lang="en-US" dirty="0"/>
          </a:p>
          <a:p>
            <a:pPr marL="640080" lvl="2">
              <a:spcBef>
                <a:spcPts val="1200"/>
              </a:spcBef>
            </a:pPr>
            <a:r>
              <a:rPr lang="en-US" dirty="0" err="1"/>
              <a:t>Sparql</a:t>
            </a:r>
            <a:r>
              <a:rPr lang="en-US" dirty="0"/>
              <a:t>: http://</a:t>
            </a:r>
            <a:r>
              <a:rPr lang="en-US" dirty="0" smtClean="0"/>
              <a:t>webenemasuno.linkeddata.es/sparql</a:t>
            </a:r>
          </a:p>
          <a:p>
            <a:pPr marL="182880" lvl="1">
              <a:spcBef>
                <a:spcPts val="1200"/>
              </a:spcBef>
            </a:pPr>
            <a:r>
              <a:rPr lang="en-US" sz="2000" dirty="0" err="1" smtClean="0"/>
              <a:t>Otros</a:t>
            </a:r>
            <a:r>
              <a:rPr lang="en-US" sz="2000" dirty="0" smtClean="0"/>
              <a:t> </a:t>
            </a:r>
            <a:r>
              <a:rPr lang="en-US" sz="2000" dirty="0"/>
              <a:t>datasets: </a:t>
            </a:r>
            <a:r>
              <a:rPr lang="en-US" sz="2000" dirty="0">
                <a:hlinkClick r:id="rId7"/>
              </a:rPr>
              <a:t>http://</a:t>
            </a:r>
            <a:r>
              <a:rPr lang="en-US" sz="2000" dirty="0" smtClean="0">
                <a:hlinkClick r:id="rId7"/>
              </a:rPr>
              <a:t>datahub.io/dataset</a:t>
            </a:r>
            <a:endParaRPr lang="en-US" sz="2000" dirty="0" smtClean="0"/>
          </a:p>
        </p:txBody>
      </p:sp>
      <p:pic>
        <p:nvPicPr>
          <p:cNvPr id="5" name="0 Imagen"/>
          <p:cNvPicPr/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523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 smtClean="0"/>
              <a:t>LOD </a:t>
            </a:r>
            <a:r>
              <a:rPr lang="es-ES" dirty="0" err="1" smtClean="0"/>
              <a:t>cloud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6421" y="444500"/>
            <a:ext cx="7315200" cy="5287946"/>
          </a:xfrm>
        </p:spPr>
        <p:txBody>
          <a:bodyPr>
            <a:normAutofit/>
          </a:bodyPr>
          <a:lstStyle/>
          <a:p>
            <a:pPr marL="182880" lvl="1">
              <a:spcBef>
                <a:spcPts val="1200"/>
              </a:spcBef>
            </a:pPr>
            <a:r>
              <a:rPr lang="es-ES_tradnl" sz="2000" dirty="0" smtClean="0"/>
              <a:t>En el siguiente enlace se pueden encontrar los principales “</a:t>
            </a:r>
            <a:r>
              <a:rPr lang="es-ES_tradnl" sz="2000" dirty="0" err="1" smtClean="0"/>
              <a:t>current</a:t>
            </a:r>
            <a:r>
              <a:rPr lang="es-ES_tradnl" sz="2000" dirty="0" smtClean="0"/>
              <a:t> </a:t>
            </a:r>
            <a:r>
              <a:rPr lang="es-ES_tradnl" sz="2000" dirty="0" err="1" smtClean="0"/>
              <a:t>alive</a:t>
            </a:r>
            <a:r>
              <a:rPr lang="es-ES_tradnl" sz="2000" dirty="0" smtClean="0"/>
              <a:t>” SPARQL endpoint de los </a:t>
            </a:r>
            <a:r>
              <a:rPr lang="es-ES_tradnl" sz="2000" dirty="0" err="1" smtClean="0"/>
              <a:t>datasets</a:t>
            </a:r>
            <a:endParaRPr lang="en-US" sz="2000" dirty="0" smtClean="0"/>
          </a:p>
          <a:p>
            <a:pPr marL="640080" lvl="2">
              <a:spcBef>
                <a:spcPts val="1200"/>
              </a:spcBef>
            </a:pP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www.w3.org/wiki/SparqlEndpoints</a:t>
            </a:r>
            <a:endParaRPr lang="es-ES_tradnl" dirty="0" smtClean="0"/>
          </a:p>
          <a:p>
            <a:pPr marL="182880" lvl="1">
              <a:spcBef>
                <a:spcPts val="1200"/>
              </a:spcBef>
            </a:pPr>
            <a:r>
              <a:rPr lang="es-ES_tradnl" dirty="0" smtClean="0"/>
              <a:t>Muchos de ellos ocasionalmente se caen o dejan de funcionar. </a:t>
            </a:r>
          </a:p>
          <a:p>
            <a:pPr marL="640080" lvl="2">
              <a:spcBef>
                <a:spcPts val="1200"/>
              </a:spcBef>
            </a:pPr>
            <a:r>
              <a:rPr lang="en-US" dirty="0"/>
              <a:t>http://labs.mondeca.com/sparqlEndpointsStatus/index.html</a:t>
            </a:r>
          </a:p>
        </p:txBody>
      </p:sp>
      <p:pic>
        <p:nvPicPr>
          <p:cNvPr id="5" name="0 Imagen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346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 smtClean="0"/>
              <a:t>LOV -Vocabularios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69060" y="876823"/>
            <a:ext cx="7315200" cy="5874706"/>
          </a:xfrm>
        </p:spPr>
        <p:txBody>
          <a:bodyPr>
            <a:normAutofit lnSpcReduction="10000"/>
          </a:bodyPr>
          <a:lstStyle/>
          <a:p>
            <a:pPr marL="182880" lvl="1">
              <a:spcBef>
                <a:spcPts val="1200"/>
              </a:spcBef>
            </a:pPr>
            <a:r>
              <a:rPr lang="es-ES" sz="2200" dirty="0" smtClean="0"/>
              <a:t>Es </a:t>
            </a:r>
            <a:r>
              <a:rPr lang="es-ES" sz="2200" dirty="0"/>
              <a:t>necesario el uso de vocabularios para definir y describir propiedades (predicados) y clases (tipos) de los </a:t>
            </a:r>
            <a:r>
              <a:rPr lang="es-ES" sz="2200" dirty="0" smtClean="0"/>
              <a:t>datos en el grafo, así como la información que describe a los predicados y los clases (subclases, </a:t>
            </a:r>
            <a:r>
              <a:rPr lang="es-ES" sz="2200" dirty="0" err="1" smtClean="0"/>
              <a:t>subpropiedades</a:t>
            </a:r>
            <a:r>
              <a:rPr lang="es-ES" sz="2200" dirty="0" smtClean="0"/>
              <a:t>…)</a:t>
            </a:r>
            <a:endParaRPr lang="es-ES_tradnl" sz="2200" dirty="0" smtClean="0"/>
          </a:p>
          <a:p>
            <a:pPr marL="182880" lvl="1">
              <a:spcBef>
                <a:spcPts val="1200"/>
              </a:spcBef>
            </a:pPr>
            <a:r>
              <a:rPr lang="es-ES_tradnl" sz="2200" dirty="0" smtClean="0"/>
              <a:t>Es considerado como buena practica reusar términos de vocabularios RDF reconocidos como </a:t>
            </a:r>
            <a:r>
              <a:rPr lang="en-US" sz="2200" dirty="0"/>
              <a:t>FOAF, SIOC, SKOS, DOAP, vCard, Dublin Core, OAI-ORE or </a:t>
            </a:r>
            <a:r>
              <a:rPr lang="en-US" sz="2200" dirty="0" err="1"/>
              <a:t>GoodRelations</a:t>
            </a:r>
            <a:endParaRPr lang="en-US" sz="2200" dirty="0" smtClean="0"/>
          </a:p>
          <a:p>
            <a:pPr marL="457200" lvl="2" indent="0">
              <a:spcBef>
                <a:spcPts val="1200"/>
              </a:spcBef>
              <a:buNone/>
            </a:pPr>
            <a:r>
              <a:rPr lang="en-US" sz="2000" dirty="0" err="1" smtClean="0"/>
              <a:t>rdf</a:t>
            </a:r>
            <a:r>
              <a:rPr lang="en-US" sz="2000" dirty="0"/>
              <a:t>: </a:t>
            </a:r>
            <a:r>
              <a:rPr lang="en-US" sz="2000" dirty="0" smtClean="0"/>
              <a:t>type                            </a:t>
            </a:r>
            <a:r>
              <a:rPr lang="en-US" sz="2000" dirty="0" err="1" smtClean="0"/>
              <a:t>foaf:Person</a:t>
            </a:r>
            <a:endParaRPr lang="en-US" sz="2000" dirty="0"/>
          </a:p>
          <a:p>
            <a:pPr marL="457200" lvl="2" indent="0">
              <a:spcBef>
                <a:spcPts val="1200"/>
              </a:spcBef>
              <a:buNone/>
            </a:pPr>
            <a:r>
              <a:rPr lang="en-US" sz="2000" dirty="0" err="1" smtClean="0"/>
              <a:t>foaf:page</a:t>
            </a:r>
            <a:r>
              <a:rPr lang="en-US" sz="2000" dirty="0" smtClean="0"/>
              <a:t>                         </a:t>
            </a:r>
            <a:endParaRPr lang="en-US" sz="2000" dirty="0"/>
          </a:p>
          <a:p>
            <a:pPr marL="457200" lvl="2" indent="0">
              <a:spcBef>
                <a:spcPts val="1200"/>
              </a:spcBef>
              <a:buNone/>
            </a:pPr>
            <a:r>
              <a:rPr lang="en-US" sz="2000" dirty="0" err="1" smtClean="0"/>
              <a:t>owl:sameAs</a:t>
            </a:r>
            <a:endParaRPr lang="en-US" sz="2000" dirty="0" smtClean="0"/>
          </a:p>
          <a:p>
            <a:pPr marL="457200" lvl="2" indent="0">
              <a:spcBef>
                <a:spcPts val="1200"/>
              </a:spcBef>
              <a:buNone/>
            </a:pPr>
            <a:r>
              <a:rPr lang="en-US" sz="2000" dirty="0"/>
              <a:t>wgs84_pos:lat</a:t>
            </a:r>
          </a:p>
          <a:p>
            <a:pPr marL="457200" lvl="2" indent="0">
              <a:spcBef>
                <a:spcPts val="1200"/>
              </a:spcBef>
              <a:buNone/>
            </a:pPr>
            <a:r>
              <a:rPr lang="en-US" sz="2000" dirty="0"/>
              <a:t>wgs84_pos:long</a:t>
            </a:r>
          </a:p>
          <a:p>
            <a:pPr marL="182880" lvl="1">
              <a:spcBef>
                <a:spcPts val="1200"/>
              </a:spcBef>
            </a:pPr>
            <a:r>
              <a:rPr lang="es-ES_tradnl" sz="2200" dirty="0" smtClean="0"/>
              <a:t>Solo si estos vocabularios no proporcionaran los términos requeridos se deben definir nuevos o terminología especifica del data set </a:t>
            </a:r>
          </a:p>
          <a:p>
            <a:pPr marL="640080" lvl="2">
              <a:spcBef>
                <a:spcPts val="1200"/>
              </a:spcBef>
            </a:pPr>
            <a:r>
              <a:rPr lang="es-ES_tradnl" sz="2000" dirty="0" err="1" smtClean="0"/>
              <a:t>example:tieneHijo</a:t>
            </a:r>
            <a:endParaRPr lang="es-ES_tradnl" sz="2000" dirty="0" smtClean="0"/>
          </a:p>
          <a:p>
            <a:pPr marL="182880" lvl="1">
              <a:spcBef>
                <a:spcPts val="1200"/>
              </a:spcBef>
            </a:pPr>
            <a:endParaRPr lang="es-ES_tradnl" sz="2200" dirty="0" smtClean="0"/>
          </a:p>
          <a:p>
            <a:pPr marL="182880" lvl="1">
              <a:spcBef>
                <a:spcPts val="1200"/>
              </a:spcBef>
            </a:pPr>
            <a:endParaRPr lang="en-US" sz="2200" dirty="0" smtClean="0"/>
          </a:p>
        </p:txBody>
      </p:sp>
      <p:pic>
        <p:nvPicPr>
          <p:cNvPr id="5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80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Índice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Abrir datos</a:t>
            </a:r>
          </a:p>
          <a:p>
            <a:r>
              <a:rPr lang="es-ES_tradnl" dirty="0" smtClean="0"/>
              <a:t>Que </a:t>
            </a:r>
            <a:r>
              <a:rPr lang="es-ES_tradnl" dirty="0" smtClean="0"/>
              <a:t>es </a:t>
            </a:r>
            <a:r>
              <a:rPr lang="es-ES_tradnl" dirty="0" err="1" smtClean="0"/>
              <a:t>Linked</a:t>
            </a:r>
            <a:r>
              <a:rPr lang="es-ES_tradnl" dirty="0" smtClean="0"/>
              <a:t> data?</a:t>
            </a:r>
          </a:p>
          <a:p>
            <a:r>
              <a:rPr lang="es-ES_tradnl" dirty="0" err="1" smtClean="0"/>
              <a:t>Linked</a:t>
            </a:r>
            <a:r>
              <a:rPr lang="es-ES_tradnl" dirty="0" smtClean="0"/>
              <a:t> Data</a:t>
            </a:r>
            <a:endParaRPr lang="es-ES_tradnl" dirty="0"/>
          </a:p>
          <a:p>
            <a:pPr lvl="1"/>
            <a:r>
              <a:rPr lang="es-ES_tradnl" dirty="0" smtClean="0"/>
              <a:t>Conceptos Básicos</a:t>
            </a:r>
          </a:p>
          <a:p>
            <a:pPr lvl="1"/>
            <a:r>
              <a:rPr lang="es-ES_tradnl" dirty="0" smtClean="0"/>
              <a:t>Principios de </a:t>
            </a:r>
            <a:r>
              <a:rPr lang="es-ES_tradnl" dirty="0" err="1" smtClean="0"/>
              <a:t>Linked</a:t>
            </a:r>
            <a:r>
              <a:rPr lang="es-ES_tradnl" dirty="0" smtClean="0"/>
              <a:t> Data</a:t>
            </a:r>
          </a:p>
          <a:p>
            <a:pPr lvl="1"/>
            <a:r>
              <a:rPr lang="es-ES_tradnl" dirty="0" smtClean="0"/>
              <a:t>LOD </a:t>
            </a:r>
            <a:r>
              <a:rPr lang="es-ES_tradnl" dirty="0" smtClean="0"/>
              <a:t>Cloud</a:t>
            </a:r>
          </a:p>
          <a:p>
            <a:pPr lvl="2"/>
            <a:r>
              <a:rPr lang="es-ES_tradnl" dirty="0"/>
              <a:t>Principales </a:t>
            </a:r>
            <a:r>
              <a:rPr lang="es-ES_tradnl" dirty="0" err="1"/>
              <a:t>datasets</a:t>
            </a:r>
            <a:endParaRPr lang="es-ES_tradnl" dirty="0"/>
          </a:p>
          <a:p>
            <a:pPr lvl="2"/>
            <a:r>
              <a:rPr lang="es-ES_tradnl" dirty="0" err="1"/>
              <a:t>Public</a:t>
            </a:r>
            <a:r>
              <a:rPr lang="es-ES_tradnl" dirty="0"/>
              <a:t> </a:t>
            </a:r>
            <a:r>
              <a:rPr lang="es-ES_tradnl" dirty="0" err="1" smtClean="0"/>
              <a:t>enpoint</a:t>
            </a:r>
            <a:endParaRPr lang="es-ES_tradnl" dirty="0" smtClean="0"/>
          </a:p>
          <a:p>
            <a:pPr lvl="1"/>
            <a:r>
              <a:rPr lang="en-US" dirty="0"/>
              <a:t>Linked Open Data Vocabularies (LOV</a:t>
            </a:r>
            <a:r>
              <a:rPr lang="en-US" dirty="0" smtClean="0"/>
              <a:t>)</a:t>
            </a:r>
            <a:endParaRPr lang="es-ES_tradnl" dirty="0" smtClean="0"/>
          </a:p>
          <a:p>
            <a:r>
              <a:rPr lang="es-ES_tradnl" dirty="0" smtClean="0"/>
              <a:t>Publicando y Accediendo </a:t>
            </a:r>
            <a:r>
              <a:rPr lang="es-ES_tradnl" dirty="0" smtClean="0"/>
              <a:t>a la web de </a:t>
            </a:r>
            <a:r>
              <a:rPr lang="es-ES_tradnl" dirty="0" smtClean="0"/>
              <a:t>datos</a:t>
            </a:r>
          </a:p>
        </p:txBody>
      </p:sp>
      <p:pic>
        <p:nvPicPr>
          <p:cNvPr id="5" name="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372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 smtClean="0"/>
              <a:t>LOV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51754" y="438411"/>
            <a:ext cx="7315200" cy="5868444"/>
          </a:xfrm>
        </p:spPr>
        <p:txBody>
          <a:bodyPr>
            <a:normAutofit fontScale="62500" lnSpcReduction="20000"/>
          </a:bodyPr>
          <a:lstStyle/>
          <a:p>
            <a:pPr marL="342900" lvl="1" indent="-342900">
              <a:spcBef>
                <a:spcPts val="1200"/>
              </a:spcBef>
            </a:pPr>
            <a:r>
              <a:rPr lang="es-ES_tradnl" sz="2400" dirty="0" smtClean="0"/>
              <a:t>Miles de vocabularios han sido publicados desde la primera especificación de RDF. </a:t>
            </a:r>
          </a:p>
          <a:p>
            <a:pPr marL="342900" lvl="1" indent="-342900">
              <a:spcBef>
                <a:spcPts val="1200"/>
              </a:spcBef>
            </a:pPr>
            <a:r>
              <a:rPr lang="es-ES_tradnl" sz="2400" dirty="0" smtClean="0"/>
              <a:t>Algunos de ellos son publicaciones estables publicados por corporaciones estándar como W3C</a:t>
            </a:r>
          </a:p>
          <a:p>
            <a:pPr marL="342900" lvl="1" indent="-342900">
              <a:spcBef>
                <a:spcPts val="1200"/>
              </a:spcBef>
            </a:pPr>
            <a:r>
              <a:rPr lang="es-ES_tradnl" sz="2400" dirty="0" smtClean="0"/>
              <a:t>Otros son formatos de bibliotecas publicados bibliotecas del estado u otras grandes bibliotecas (</a:t>
            </a:r>
            <a:r>
              <a:rPr lang="en-US" sz="2400" dirty="0" err="1" smtClean="0"/>
              <a:t>BnF</a:t>
            </a:r>
            <a:r>
              <a:rPr lang="en-US" sz="2400" dirty="0"/>
              <a:t>, DNB, etc</a:t>
            </a:r>
            <a:r>
              <a:rPr lang="en-US" sz="2400" dirty="0" smtClean="0"/>
              <a:t>.).</a:t>
            </a:r>
          </a:p>
          <a:p>
            <a:pPr marL="342900" lvl="1" indent="-342900">
              <a:spcBef>
                <a:spcPts val="1200"/>
              </a:spcBef>
            </a:pPr>
            <a:r>
              <a:rPr lang="es-ES_tradnl" sz="2400" dirty="0" smtClean="0"/>
              <a:t>Otros publicados por grandes empresas de media como BBC, administraciones nacionales como INSEE, otros por universidades, centros de investigación, otros publicados simplemente publicados de manera individual y puestos al servicio de la comunidad siguiendo la tradición de publicar.</a:t>
            </a:r>
          </a:p>
          <a:p>
            <a:pPr marL="342900" lvl="1" indent="-342900">
              <a:spcBef>
                <a:spcPts val="1200"/>
              </a:spcBef>
            </a:pPr>
            <a:r>
              <a:rPr lang="es-ES_tradnl" sz="2400" dirty="0"/>
              <a:t>http://www.w3.org/2005/Incubator/lld/XGR-lld-vocabdataset-20111025</a:t>
            </a:r>
            <a:r>
              <a:rPr lang="es-ES_tradnl" sz="2400" dirty="0" smtClean="0"/>
              <a:t>/</a:t>
            </a:r>
          </a:p>
          <a:p>
            <a:pPr marL="342900" lvl="1" indent="-342900">
              <a:spcBef>
                <a:spcPts val="1200"/>
              </a:spcBef>
            </a:pPr>
            <a:r>
              <a:rPr lang="es-ES_tradnl" sz="2400" dirty="0"/>
              <a:t>M</a:t>
            </a:r>
            <a:r>
              <a:rPr lang="es-ES_tradnl" sz="2400" dirty="0" smtClean="0"/>
              <a:t>uchos de estos vocabularios han sido olvidados por sus creadores, tienen </a:t>
            </a:r>
            <a:r>
              <a:rPr lang="es-ES_tradnl" sz="2400" dirty="0" err="1" smtClean="0"/>
              <a:t>URI’s</a:t>
            </a:r>
            <a:r>
              <a:rPr lang="es-ES_tradnl" sz="2400" dirty="0" smtClean="0"/>
              <a:t> rotas o contenido obsoleto aunque sus términos pueden seguir siendo encontrados en los datos.</a:t>
            </a:r>
          </a:p>
          <a:p>
            <a:pPr marL="342900" lvl="1" indent="-342900">
              <a:spcBef>
                <a:spcPts val="1200"/>
              </a:spcBef>
            </a:pPr>
            <a:r>
              <a:rPr lang="es-ES_tradnl" sz="2400" dirty="0" smtClean="0"/>
              <a:t>LOV proporciona una selección de cientos de vocabularios basados en un requisitos de calidad incluyendo: </a:t>
            </a:r>
            <a:endParaRPr lang="en-US" sz="2400" dirty="0" smtClean="0"/>
          </a:p>
          <a:p>
            <a:pPr marL="800100" lvl="2" indent="-342900">
              <a:spcBef>
                <a:spcPts val="1200"/>
              </a:spcBef>
            </a:pPr>
            <a:r>
              <a:rPr lang="es-ES_tradnl" sz="2200" dirty="0" smtClean="0"/>
              <a:t>Estabilidad de la URI y disponibilidad en internet</a:t>
            </a:r>
          </a:p>
          <a:p>
            <a:pPr marL="800100" lvl="2" indent="-342900">
              <a:spcBef>
                <a:spcPts val="1200"/>
              </a:spcBef>
            </a:pPr>
            <a:r>
              <a:rPr lang="es-ES_tradnl" sz="2200" dirty="0" smtClean="0"/>
              <a:t>Uso de formatos estándar y de métodos de publicación estándar</a:t>
            </a:r>
          </a:p>
          <a:p>
            <a:pPr marL="800100" lvl="2" indent="-342900">
              <a:spcBef>
                <a:spcPts val="1200"/>
              </a:spcBef>
            </a:pPr>
            <a:r>
              <a:rPr lang="es-ES_tradnl" sz="2200" dirty="0" smtClean="0"/>
              <a:t>Calidad en la documentación y en los metadatos del vocabulario</a:t>
            </a:r>
          </a:p>
          <a:p>
            <a:pPr marL="800100" lvl="2" indent="-342900">
              <a:spcBef>
                <a:spcPts val="1200"/>
              </a:spcBef>
            </a:pPr>
            <a:r>
              <a:rPr lang="es-ES_tradnl" sz="2200" dirty="0" smtClean="0"/>
              <a:t>Identificación y fiabilidad del agente publicador</a:t>
            </a:r>
          </a:p>
          <a:p>
            <a:pPr marL="800100" lvl="2" indent="-342900">
              <a:spcBef>
                <a:spcPts val="1200"/>
              </a:spcBef>
            </a:pPr>
            <a:r>
              <a:rPr lang="es-ES_tradnl" sz="2200" dirty="0" smtClean="0"/>
              <a:t>Política de control de </a:t>
            </a:r>
            <a:r>
              <a:rPr lang="es-ES_tradnl" sz="2200" dirty="0" err="1" smtClean="0"/>
              <a:t>version</a:t>
            </a:r>
            <a:r>
              <a:rPr lang="es-ES_tradnl" sz="2200" dirty="0" smtClean="0"/>
              <a:t> adecuada</a:t>
            </a:r>
            <a:endParaRPr lang="en-US" sz="2200" dirty="0" smtClean="0"/>
          </a:p>
          <a:p>
            <a:pPr marL="182880" lvl="1">
              <a:spcBef>
                <a:spcPts val="1200"/>
              </a:spcBef>
            </a:pPr>
            <a:endParaRPr lang="en-US" dirty="0"/>
          </a:p>
        </p:txBody>
      </p:sp>
      <p:pic>
        <p:nvPicPr>
          <p:cNvPr id="5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33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 smtClean="0"/>
              <a:t>LOV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4280" y="463464"/>
            <a:ext cx="7315200" cy="4860578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200"/>
              </a:spcBef>
            </a:pPr>
            <a:endParaRPr lang="en-US" sz="2000" dirty="0" smtClean="0"/>
          </a:p>
          <a:p>
            <a:pPr marL="342900" lvl="1" indent="-342900">
              <a:spcBef>
                <a:spcPts val="1200"/>
              </a:spcBef>
            </a:pPr>
            <a:endParaRPr lang="en-US" sz="2000" dirty="0"/>
          </a:p>
          <a:p>
            <a:pPr marL="342900" lvl="1" indent="-342900">
              <a:spcBef>
                <a:spcPts val="1200"/>
              </a:spcBef>
            </a:pPr>
            <a:endParaRPr lang="en-US" sz="2000" dirty="0" smtClean="0"/>
          </a:p>
          <a:p>
            <a:pPr marL="342900" lvl="1" indent="-342900">
              <a:spcBef>
                <a:spcPts val="1200"/>
              </a:spcBef>
            </a:pPr>
            <a:r>
              <a:rPr lang="en-US" sz="2000" dirty="0" smtClean="0"/>
              <a:t>LOV </a:t>
            </a:r>
            <a:r>
              <a:rPr lang="en-US" sz="2000" dirty="0">
                <a:sym typeface="Wingdings" panose="05000000000000000000" pitchFamily="2" charset="2"/>
              </a:rPr>
              <a:t> </a:t>
            </a:r>
            <a:r>
              <a:rPr lang="en-US" sz="2000" dirty="0" err="1" smtClean="0">
                <a:sym typeface="Wingdings" panose="05000000000000000000" pitchFamily="2" charset="2"/>
              </a:rPr>
              <a:t>Es</a:t>
            </a:r>
            <a:r>
              <a:rPr lang="en-US" sz="2000" dirty="0" smtClean="0">
                <a:sym typeface="Wingdings" panose="05000000000000000000" pitchFamily="2" charset="2"/>
              </a:rPr>
              <a:t> un dataset </a:t>
            </a:r>
            <a:r>
              <a:rPr lang="en-US" sz="2000" dirty="0" err="1" smtClean="0">
                <a:sym typeface="Wingdings" panose="05000000000000000000" pitchFamily="2" charset="2"/>
              </a:rPr>
              <a:t>que</a:t>
            </a:r>
            <a:r>
              <a:rPr lang="en-US" sz="2000" dirty="0" smtClean="0">
                <a:sym typeface="Wingdings" panose="05000000000000000000" pitchFamily="2" charset="2"/>
              </a:rPr>
              <a:t> </a:t>
            </a:r>
            <a:r>
              <a:rPr lang="en-US" sz="2000" dirty="0" err="1" smtClean="0">
                <a:sym typeface="Wingdings" panose="05000000000000000000" pitchFamily="2" charset="2"/>
              </a:rPr>
              <a:t>contiene</a:t>
            </a:r>
            <a:r>
              <a:rPr lang="en-US" sz="2000" dirty="0" smtClean="0">
                <a:sym typeface="Wingdings" panose="05000000000000000000" pitchFamily="2" charset="2"/>
              </a:rPr>
              <a:t> </a:t>
            </a:r>
            <a:r>
              <a:rPr lang="en-US" sz="2000" dirty="0" err="1" smtClean="0">
                <a:sym typeface="Wingdings" panose="05000000000000000000" pitchFamily="2" charset="2"/>
              </a:rPr>
              <a:t>vocabularios</a:t>
            </a:r>
            <a:r>
              <a:rPr lang="en-US" sz="2000" dirty="0" smtClean="0">
                <a:sym typeface="Wingdings" panose="05000000000000000000" pitchFamily="2" charset="2"/>
              </a:rPr>
              <a:t> </a:t>
            </a:r>
            <a:r>
              <a:rPr lang="en-US" sz="2000" dirty="0" smtClean="0"/>
              <a:t>RDFS o OWL </a:t>
            </a:r>
            <a:r>
              <a:rPr lang="en-US" sz="2000" dirty="0" err="1" smtClean="0"/>
              <a:t>ontologias</a:t>
            </a:r>
            <a:r>
              <a:rPr lang="en-US" sz="2000" dirty="0" smtClean="0"/>
              <a:t> </a:t>
            </a:r>
            <a:r>
              <a:rPr lang="en-US" sz="2000" dirty="0" err="1" smtClean="0"/>
              <a:t>definidas</a:t>
            </a:r>
            <a:r>
              <a:rPr lang="en-US" sz="2000" dirty="0" smtClean="0"/>
              <a:t> </a:t>
            </a:r>
            <a:r>
              <a:rPr lang="en-US" sz="2000" dirty="0" err="1" smtClean="0"/>
              <a:t>por</a:t>
            </a:r>
            <a:r>
              <a:rPr lang="en-US" sz="2000" dirty="0" smtClean="0"/>
              <a:t> y/o </a:t>
            </a:r>
            <a:r>
              <a:rPr lang="en-US" sz="2000" dirty="0" err="1" smtClean="0"/>
              <a:t>usadas</a:t>
            </a:r>
            <a:r>
              <a:rPr lang="en-US" sz="2000" dirty="0" smtClean="0"/>
              <a:t> </a:t>
            </a:r>
            <a:r>
              <a:rPr lang="en-US" sz="2000" dirty="0" err="1" smtClean="0"/>
              <a:t>por</a:t>
            </a:r>
            <a:r>
              <a:rPr lang="en-US" sz="2000" dirty="0" smtClean="0"/>
              <a:t> los dataset </a:t>
            </a:r>
            <a:r>
              <a:rPr lang="en-US" sz="2000" dirty="0" err="1" smtClean="0"/>
              <a:t>en</a:t>
            </a:r>
            <a:r>
              <a:rPr lang="en-US" sz="2000" dirty="0" smtClean="0"/>
              <a:t> Linked Data</a:t>
            </a:r>
          </a:p>
          <a:p>
            <a:pPr marL="342900" lvl="1" indent="-342900">
              <a:spcBef>
                <a:spcPts val="1200"/>
              </a:spcBef>
            </a:pPr>
            <a:r>
              <a:rPr lang="en-US" sz="2000" dirty="0">
                <a:hlinkClick r:id="rId3"/>
              </a:rPr>
              <a:t>http://linkeddatacatalog.dws.informatik.uni-mannheim.de/state</a:t>
            </a:r>
            <a:r>
              <a:rPr lang="en-US" sz="2000" dirty="0" smtClean="0">
                <a:hlinkClick r:id="rId3"/>
              </a:rPr>
              <a:t>/</a:t>
            </a:r>
            <a:endParaRPr lang="en-US" sz="2000" dirty="0" smtClean="0"/>
          </a:p>
          <a:p>
            <a:pPr marL="342900" lvl="1" indent="-342900">
              <a:spcBef>
                <a:spcPts val="1200"/>
              </a:spcBef>
            </a:pPr>
            <a:endParaRPr lang="es-ES_tradnl" sz="2400" dirty="0"/>
          </a:p>
          <a:p>
            <a:pPr marL="342900" lvl="1" indent="-342900">
              <a:spcBef>
                <a:spcPts val="1200"/>
              </a:spcBef>
            </a:pPr>
            <a:endParaRPr lang="es-ES_tradnl" sz="2400" dirty="0" smtClean="0"/>
          </a:p>
          <a:p>
            <a:pPr marL="342900" lvl="1" indent="-342900">
              <a:spcBef>
                <a:spcPts val="1200"/>
              </a:spcBef>
            </a:pPr>
            <a:endParaRPr lang="es-ES_tradnl" sz="2400" dirty="0"/>
          </a:p>
          <a:p>
            <a:pPr marL="342900" lvl="1" indent="-342900">
              <a:spcBef>
                <a:spcPts val="1200"/>
              </a:spcBef>
            </a:pPr>
            <a:endParaRPr lang="es-ES_tradnl" sz="2400" dirty="0" smtClean="0"/>
          </a:p>
          <a:p>
            <a:pPr marL="342900" lvl="1" indent="-342900">
              <a:spcBef>
                <a:spcPts val="1200"/>
              </a:spcBef>
            </a:pPr>
            <a:endParaRPr lang="es-ES_tradnl" sz="2400" dirty="0"/>
          </a:p>
          <a:p>
            <a:pPr marL="342900" lvl="1" indent="-342900">
              <a:spcBef>
                <a:spcPts val="1200"/>
              </a:spcBef>
            </a:pPr>
            <a:endParaRPr lang="es-ES_tradnl" sz="2400" dirty="0" smtClean="0"/>
          </a:p>
          <a:p>
            <a:pPr marL="342900" lvl="1" indent="-342900">
              <a:spcBef>
                <a:spcPts val="1200"/>
              </a:spcBef>
            </a:pPr>
            <a:endParaRPr lang="en-US" sz="2400" dirty="0" smtClean="0"/>
          </a:p>
          <a:p>
            <a:pPr marL="182880" lvl="1">
              <a:spcBef>
                <a:spcPts val="1200"/>
              </a:spcBef>
            </a:pPr>
            <a:endParaRPr 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0" t="12500" r="32513" b="8048"/>
          <a:stretch/>
        </p:blipFill>
        <p:spPr bwMode="auto">
          <a:xfrm>
            <a:off x="4701042" y="2411003"/>
            <a:ext cx="5966958" cy="36268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0 Imagen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01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Publicando y Accediendo a la web de datos</a:t>
            </a:r>
            <a:endParaRPr lang="es-ES" dirty="0"/>
          </a:p>
        </p:txBody>
      </p:sp>
      <p:pic>
        <p:nvPicPr>
          <p:cNvPr id="5" name="0 Image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45" y="2165265"/>
            <a:ext cx="3048000" cy="2767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22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 smtClean="0"/>
              <a:t>Publicar en </a:t>
            </a:r>
            <a:r>
              <a:rPr lang="es-ES" dirty="0" err="1" smtClean="0"/>
              <a:t>Linked</a:t>
            </a:r>
            <a:r>
              <a:rPr lang="es-ES" dirty="0" smtClean="0"/>
              <a:t> Data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72260" y="419622"/>
            <a:ext cx="7315200" cy="5460477"/>
          </a:xfrm>
        </p:spPr>
        <p:txBody>
          <a:bodyPr>
            <a:normAutofit fontScale="92500" lnSpcReduction="20000"/>
          </a:bodyPr>
          <a:lstStyle/>
          <a:p>
            <a:pPr marL="457200" lvl="1" indent="-457200">
              <a:spcBef>
                <a:spcPts val="1200"/>
              </a:spcBef>
              <a:buFont typeface="+mj-lt"/>
              <a:buAutoNum type="arabicPeriod"/>
            </a:pPr>
            <a:r>
              <a:rPr lang="es-ES" sz="2200" dirty="0"/>
              <a:t>Ficheros RDF estáticos subidos a un servidor web</a:t>
            </a:r>
          </a:p>
          <a:p>
            <a:pPr marL="640080" lvl="2">
              <a:spcBef>
                <a:spcPts val="1200"/>
              </a:spcBef>
            </a:pPr>
            <a:r>
              <a:rPr lang="en-US" dirty="0"/>
              <a:t> </a:t>
            </a:r>
            <a:r>
              <a:rPr lang="en-US" dirty="0" err="1"/>
              <a:t>Configurar</a:t>
            </a:r>
            <a:r>
              <a:rPr lang="en-US" dirty="0"/>
              <a:t> el </a:t>
            </a:r>
            <a:r>
              <a:rPr lang="en-US" dirty="0" err="1"/>
              <a:t>servidor</a:t>
            </a:r>
            <a:r>
              <a:rPr lang="en-US" dirty="0"/>
              <a:t> con el </a:t>
            </a:r>
            <a:r>
              <a:rPr lang="en-US" dirty="0" err="1"/>
              <a:t>correcto</a:t>
            </a:r>
            <a:r>
              <a:rPr lang="en-US" dirty="0"/>
              <a:t> MIME type (</a:t>
            </a:r>
            <a:r>
              <a:rPr lang="en-US" dirty="0" err="1"/>
              <a:t>AddType</a:t>
            </a:r>
            <a:r>
              <a:rPr lang="en-US" dirty="0"/>
              <a:t> application/</a:t>
            </a:r>
            <a:r>
              <a:rPr lang="en-US" dirty="0" err="1"/>
              <a:t>rdf+xml</a:t>
            </a:r>
            <a:r>
              <a:rPr lang="en-US" dirty="0"/>
              <a:t> .</a:t>
            </a:r>
            <a:r>
              <a:rPr lang="en-US" dirty="0" err="1"/>
              <a:t>rdf</a:t>
            </a:r>
            <a:r>
              <a:rPr lang="en-US" dirty="0"/>
              <a:t>)</a:t>
            </a:r>
          </a:p>
          <a:p>
            <a:pPr marL="640080" lvl="2">
              <a:spcBef>
                <a:spcPts val="1200"/>
              </a:spcBef>
            </a:pPr>
            <a:r>
              <a:rPr lang="es-ES_tradnl" dirty="0"/>
              <a:t>Tamaño del fichero pequeño (pocas tripletas) y que </a:t>
            </a:r>
            <a:r>
              <a:rPr lang="es-ES_tradnl" dirty="0" err="1"/>
              <a:t>varie</a:t>
            </a:r>
            <a:r>
              <a:rPr lang="es-ES_tradnl" dirty="0"/>
              <a:t> poco</a:t>
            </a:r>
          </a:p>
          <a:p>
            <a:pPr marL="640080" lvl="2">
              <a:spcBef>
                <a:spcPts val="1200"/>
              </a:spcBef>
            </a:pPr>
            <a:r>
              <a:rPr lang="es-ES_tradnl" dirty="0"/>
              <a:t>La URI base debe ser la URI del fichero, de modo que si tenemos el fichero </a:t>
            </a:r>
            <a:r>
              <a:rPr lang="en-US" dirty="0">
                <a:hlinkClick r:id="rId3"/>
              </a:rPr>
              <a:t>http://example.com/people.rdf</a:t>
            </a:r>
            <a:r>
              <a:rPr lang="en-US" dirty="0"/>
              <a:t> </a:t>
            </a:r>
            <a:r>
              <a:rPr lang="en-US" dirty="0" err="1"/>
              <a:t>alojado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servidor</a:t>
            </a:r>
            <a:r>
              <a:rPr lang="en-US" dirty="0"/>
              <a:t>,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recursos</a:t>
            </a:r>
            <a:r>
              <a:rPr lang="en-US" dirty="0"/>
              <a:t> </a:t>
            </a:r>
            <a:r>
              <a:rPr lang="en-US" dirty="0" err="1"/>
              <a:t>definidos</a:t>
            </a:r>
            <a:r>
              <a:rPr lang="en-US" dirty="0"/>
              <a:t> </a:t>
            </a:r>
            <a:r>
              <a:rPr lang="en-US" dirty="0" err="1"/>
              <a:t>dentro</a:t>
            </a:r>
            <a:r>
              <a:rPr lang="en-US" dirty="0"/>
              <a:t> </a:t>
            </a:r>
            <a:r>
              <a:rPr lang="en-US" dirty="0" err="1"/>
              <a:t>tendran</a:t>
            </a:r>
            <a:r>
              <a:rPr lang="en-US" dirty="0"/>
              <a:t> que </a:t>
            </a:r>
            <a:r>
              <a:rPr lang="en-US" dirty="0" err="1"/>
              <a:t>tener</a:t>
            </a:r>
            <a:r>
              <a:rPr lang="en-US" dirty="0"/>
              <a:t> la URI: </a:t>
            </a:r>
            <a:r>
              <a:rPr lang="en-US" dirty="0">
                <a:hlinkClick r:id="rId4"/>
              </a:rPr>
              <a:t>http://example.com/people.rdf#recurso1</a:t>
            </a:r>
            <a:endParaRPr lang="en-US" dirty="0"/>
          </a:p>
          <a:p>
            <a:pPr marL="640080" lvl="2">
              <a:spcBef>
                <a:spcPts val="1200"/>
              </a:spcBef>
            </a:pPr>
            <a:r>
              <a:rPr lang="es-ES" dirty="0"/>
              <a:t>recursos FOAF (“</a:t>
            </a:r>
            <a:r>
              <a:rPr lang="es-ES" dirty="0" err="1"/>
              <a:t>foaf.rdf</a:t>
            </a:r>
            <a:r>
              <a:rPr lang="es-ES" dirty="0"/>
              <a:t>”) que son colgados en los sitios </a:t>
            </a:r>
            <a:r>
              <a:rPr lang="es-ES" dirty="0" smtClean="0"/>
              <a:t>web</a:t>
            </a:r>
            <a:endParaRPr lang="es-ES" sz="2200" dirty="0" smtClean="0"/>
          </a:p>
          <a:p>
            <a:pPr marL="457200" lvl="1" indent="-457200">
              <a:spcBef>
                <a:spcPts val="1200"/>
              </a:spcBef>
              <a:buFont typeface="+mj-lt"/>
              <a:buAutoNum type="arabicPeriod" startAt="2"/>
            </a:pPr>
            <a:r>
              <a:rPr lang="es-ES" sz="2200" dirty="0" smtClean="0"/>
              <a:t>Repositorios RDF</a:t>
            </a:r>
          </a:p>
          <a:p>
            <a:pPr marL="457200" lvl="1" indent="-457200">
              <a:spcBef>
                <a:spcPts val="1200"/>
              </a:spcBef>
              <a:buFont typeface="+mj-lt"/>
              <a:buAutoNum type="arabicPeriod" startAt="2"/>
            </a:pPr>
            <a:r>
              <a:rPr lang="es-ES" sz="2200" dirty="0" smtClean="0"/>
              <a:t>Datos </a:t>
            </a:r>
            <a:r>
              <a:rPr lang="es-ES" sz="2200" dirty="0" smtClean="0"/>
              <a:t>en bases de datos relacionales</a:t>
            </a:r>
            <a:endParaRPr lang="es-ES" sz="2200" dirty="0"/>
          </a:p>
          <a:p>
            <a:pPr marL="800100" lvl="2" indent="-342900">
              <a:spcBef>
                <a:spcPts val="1200"/>
              </a:spcBef>
              <a:buFont typeface="+mj-lt"/>
              <a:buAutoNum type="arabicPeriod" startAt="2"/>
            </a:pPr>
            <a:r>
              <a:rPr lang="en-US" dirty="0"/>
              <a:t> </a:t>
            </a:r>
            <a:r>
              <a:rPr lang="en-US" dirty="0" smtClean="0"/>
              <a:t>Los </a:t>
            </a:r>
            <a:r>
              <a:rPr lang="en-US" dirty="0" err="1" smtClean="0"/>
              <a:t>datos</a:t>
            </a:r>
            <a:r>
              <a:rPr lang="en-US" dirty="0" smtClean="0"/>
              <a:t> se </a:t>
            </a:r>
            <a:r>
              <a:rPr lang="en-US" dirty="0" err="1" smtClean="0"/>
              <a:t>encuentran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base de </a:t>
            </a:r>
            <a:r>
              <a:rPr lang="en-US" dirty="0" err="1" smtClean="0"/>
              <a:t>datos</a:t>
            </a:r>
            <a:r>
              <a:rPr lang="en-US" dirty="0" smtClean="0"/>
              <a:t> y </a:t>
            </a:r>
            <a:r>
              <a:rPr lang="en-US" dirty="0" err="1" smtClean="0"/>
              <a:t>queremos</a:t>
            </a:r>
            <a:r>
              <a:rPr lang="en-US" dirty="0" smtClean="0"/>
              <a:t> </a:t>
            </a:r>
            <a:r>
              <a:rPr lang="en-US" dirty="0" err="1" smtClean="0"/>
              <a:t>mapearlos</a:t>
            </a:r>
            <a:r>
              <a:rPr lang="en-US" dirty="0" smtClean="0"/>
              <a:t> a RDF.</a:t>
            </a:r>
          </a:p>
          <a:p>
            <a:pPr marL="800100" lvl="2" indent="-342900">
              <a:spcBef>
                <a:spcPts val="1200"/>
              </a:spcBef>
              <a:buFont typeface="+mj-lt"/>
              <a:buAutoNum type="arabicPeriod" startAt="2"/>
            </a:pPr>
            <a:r>
              <a:rPr lang="es-ES_tradnl" dirty="0" smtClean="0"/>
              <a:t>Existen varias herramientas. La mas conocida: D2R server</a:t>
            </a:r>
          </a:p>
          <a:p>
            <a:pPr marL="457200" lvl="1" indent="-457200">
              <a:spcBef>
                <a:spcPts val="1200"/>
              </a:spcBef>
              <a:buFont typeface="+mj-lt"/>
              <a:buAutoNum type="arabicPeriod" startAt="2"/>
            </a:pPr>
            <a:r>
              <a:rPr lang="es-ES_tradnl" sz="2200" dirty="0"/>
              <a:t>Datos en otros formatos (</a:t>
            </a:r>
            <a:r>
              <a:rPr lang="es-ES_tradnl" sz="2200" dirty="0" err="1"/>
              <a:t>csv</a:t>
            </a:r>
            <a:r>
              <a:rPr lang="es-ES_tradnl" sz="2200" dirty="0"/>
              <a:t>, </a:t>
            </a:r>
            <a:r>
              <a:rPr lang="es-ES_tradnl" sz="2200" dirty="0" err="1"/>
              <a:t>excel</a:t>
            </a:r>
            <a:r>
              <a:rPr lang="es-ES_tradnl" sz="2200" dirty="0"/>
              <a:t>,…)</a:t>
            </a:r>
          </a:p>
          <a:p>
            <a:pPr marL="800100" lvl="2" indent="-342900">
              <a:spcBef>
                <a:spcPts val="1200"/>
              </a:spcBef>
              <a:buFont typeface="+mj-lt"/>
              <a:buAutoNum type="arabicPeriod"/>
            </a:pPr>
            <a:r>
              <a:rPr lang="es-ES_tradnl" dirty="0" smtClean="0"/>
              <a:t>Usar algunas de los </a:t>
            </a:r>
            <a:r>
              <a:rPr lang="es-ES_tradnl" dirty="0" err="1" smtClean="0"/>
              <a:t>RDFizers</a:t>
            </a:r>
            <a:r>
              <a:rPr lang="es-ES_tradnl" dirty="0" smtClean="0"/>
              <a:t> disponibles [2][3] para convertir los datos</a:t>
            </a:r>
          </a:p>
          <a:p>
            <a:pPr marL="800100" lvl="2" indent="-342900">
              <a:spcBef>
                <a:spcPts val="1200"/>
              </a:spcBef>
              <a:buFont typeface="+mj-lt"/>
              <a:buAutoNum type="arabicPeriod"/>
            </a:pPr>
            <a:r>
              <a:rPr lang="es-ES_tradnl" dirty="0" smtClean="0"/>
              <a:t>Usar algún RDF repositorio para almacenar los RDF obtenidos</a:t>
            </a:r>
          </a:p>
          <a:p>
            <a:pPr marL="800100" lvl="2" indent="-342900">
              <a:spcBef>
                <a:spcPts val="1200"/>
              </a:spcBef>
              <a:buFont typeface="+mj-lt"/>
              <a:buAutoNum type="arabicPeriod"/>
            </a:pPr>
            <a:r>
              <a:rPr lang="es-ES_tradnl" dirty="0" smtClean="0"/>
              <a:t>Usar </a:t>
            </a:r>
            <a:r>
              <a:rPr lang="es-ES_tradnl" dirty="0" err="1" smtClean="0"/>
              <a:t>algun</a:t>
            </a:r>
            <a:r>
              <a:rPr lang="es-ES_tradnl" dirty="0" smtClean="0"/>
              <a:t> interfaz de </a:t>
            </a:r>
            <a:r>
              <a:rPr lang="es-ES_tradnl" dirty="0" err="1" smtClean="0"/>
              <a:t>Linked</a:t>
            </a:r>
            <a:r>
              <a:rPr lang="es-ES_tradnl" dirty="0" smtClean="0"/>
              <a:t> Data como </a:t>
            </a:r>
            <a:r>
              <a:rPr lang="es-ES_tradnl" dirty="0" err="1" smtClean="0"/>
              <a:t>Pubby</a:t>
            </a:r>
            <a:r>
              <a:rPr lang="es-ES_tradnl" dirty="0" smtClean="0"/>
              <a:t> para hacer los datos que hay en el repositorio accesibles via WEB (no solo a </a:t>
            </a:r>
            <a:r>
              <a:rPr lang="es-ES_tradnl" dirty="0" err="1" smtClean="0"/>
              <a:t>traves</a:t>
            </a:r>
            <a:r>
              <a:rPr lang="es-ES_tradnl" dirty="0" smtClean="0"/>
              <a:t> de SPARQL)</a:t>
            </a:r>
          </a:p>
        </p:txBody>
      </p:sp>
      <p:pic>
        <p:nvPicPr>
          <p:cNvPr id="5" name="0 Imagen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746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 smtClean="0"/>
              <a:t>Consumiendo </a:t>
            </a:r>
            <a:r>
              <a:rPr lang="es-ES" dirty="0" err="1" smtClean="0"/>
              <a:t>Linked</a:t>
            </a:r>
            <a:r>
              <a:rPr lang="es-ES" dirty="0" smtClean="0"/>
              <a:t> Data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69060" y="876823"/>
            <a:ext cx="7315200" cy="4860578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200"/>
              </a:spcBef>
              <a:buFont typeface="+mj-lt"/>
              <a:buAutoNum type="arabicPeriod"/>
            </a:pPr>
            <a:r>
              <a:rPr lang="es-ES_tradnl" dirty="0" err="1" smtClean="0"/>
              <a:t>Browseando</a:t>
            </a:r>
            <a:r>
              <a:rPr lang="es-ES_tradnl" dirty="0" smtClean="0"/>
              <a:t> de-</a:t>
            </a:r>
            <a:r>
              <a:rPr lang="es-ES_tradnl" dirty="0" err="1" smtClean="0"/>
              <a:t>refernciables</a:t>
            </a:r>
            <a:r>
              <a:rPr lang="es-ES_tradnl" dirty="0" smtClean="0"/>
              <a:t> </a:t>
            </a:r>
            <a:r>
              <a:rPr lang="es-ES_tradnl" dirty="0" err="1" smtClean="0"/>
              <a:t>URIS’s</a:t>
            </a:r>
            <a:endParaRPr lang="es-ES_tradnl" dirty="0" smtClean="0"/>
          </a:p>
          <a:p>
            <a:pPr marL="640080" lvl="2">
              <a:spcBef>
                <a:spcPts val="1200"/>
              </a:spcBef>
            </a:pPr>
            <a:r>
              <a:rPr lang="es-ES_tradnl" dirty="0" err="1" smtClean="0"/>
              <a:t>DBPedia</a:t>
            </a:r>
            <a:r>
              <a:rPr lang="es-ES_tradnl" dirty="0"/>
              <a:t>: </a:t>
            </a:r>
            <a:r>
              <a:rPr lang="es-ES_tradnl" dirty="0">
                <a:hlinkClick r:id="rId3"/>
              </a:rPr>
              <a:t>http://</a:t>
            </a:r>
            <a:r>
              <a:rPr lang="es-ES_tradnl" dirty="0" smtClean="0">
                <a:hlinkClick r:id="rId3"/>
              </a:rPr>
              <a:t>dbpedia.org/page/Paul_McCartney</a:t>
            </a:r>
            <a:endParaRPr lang="es-ES_tradnl" dirty="0" smtClean="0"/>
          </a:p>
          <a:p>
            <a:pPr marL="1097280" lvl="3">
              <a:spcBef>
                <a:spcPts val="1200"/>
              </a:spcBef>
            </a:pPr>
            <a:r>
              <a:rPr lang="es-ES_tradnl" dirty="0"/>
              <a:t>http://sv.dbpedia.org/page/</a:t>
            </a:r>
            <a:endParaRPr lang="es-ES_tradnl" dirty="0" smtClean="0"/>
          </a:p>
          <a:p>
            <a:pPr marL="640080" lvl="2">
              <a:spcBef>
                <a:spcPts val="1200"/>
              </a:spcBef>
            </a:pPr>
            <a:r>
              <a:rPr lang="es-ES_tradnl" dirty="0" err="1" smtClean="0"/>
              <a:t>GeoNames</a:t>
            </a:r>
            <a:r>
              <a:rPr lang="es-ES_tradnl" dirty="0"/>
              <a:t>: </a:t>
            </a:r>
            <a:r>
              <a:rPr lang="es-ES_tradnl" dirty="0">
                <a:hlinkClick r:id="rId4"/>
              </a:rPr>
              <a:t>http://</a:t>
            </a:r>
            <a:r>
              <a:rPr lang="es-ES_tradnl" dirty="0" smtClean="0">
                <a:hlinkClick r:id="rId4"/>
              </a:rPr>
              <a:t>www.geonames.org/2950159/berlin.html</a:t>
            </a:r>
            <a:endParaRPr lang="es-ES_tradnl" dirty="0" smtClean="0"/>
          </a:p>
          <a:p>
            <a:pPr marL="640080" lvl="2">
              <a:spcBef>
                <a:spcPts val="1200"/>
              </a:spcBef>
            </a:pPr>
            <a:r>
              <a:rPr lang="es-ES_tradnl" dirty="0" smtClean="0"/>
              <a:t>MDB: </a:t>
            </a:r>
            <a:r>
              <a:rPr lang="en-US" b="1" dirty="0">
                <a:hlinkClick r:id="rId5"/>
              </a:rPr>
              <a:t>http://</a:t>
            </a:r>
            <a:r>
              <a:rPr lang="en-US" b="1" dirty="0" smtClean="0">
                <a:hlinkClick r:id="rId5"/>
              </a:rPr>
              <a:t>data.linkedmdb.org/resource/actor/29755</a:t>
            </a:r>
            <a:endParaRPr lang="en-US" b="1" dirty="0" smtClean="0"/>
          </a:p>
          <a:p>
            <a:pPr marL="640080" lvl="2">
              <a:spcBef>
                <a:spcPts val="1200"/>
              </a:spcBef>
            </a:pPr>
            <a:r>
              <a:rPr lang="es-ES_tradnl" dirty="0"/>
              <a:t>Web N+1: </a:t>
            </a:r>
            <a:r>
              <a:rPr lang="es-ES_tradnl" dirty="0">
                <a:hlinkClick r:id="rId6"/>
              </a:rPr>
              <a:t>http://</a:t>
            </a:r>
            <a:r>
              <a:rPr lang="es-ES_tradnl" dirty="0" smtClean="0">
                <a:hlinkClick r:id="rId6"/>
              </a:rPr>
              <a:t>webenemasuno.linkeddata.es/page/elviajero/resource/Guide/20090124ELPVIAVJE_3.TES</a:t>
            </a:r>
            <a:r>
              <a:rPr lang="es-ES_tradnl" dirty="0" smtClean="0"/>
              <a:t> </a:t>
            </a:r>
          </a:p>
          <a:p>
            <a:pPr marL="640080" lvl="2">
              <a:spcBef>
                <a:spcPts val="1200"/>
              </a:spcBef>
            </a:pPr>
            <a:r>
              <a:rPr lang="en-US" dirty="0" err="1" smtClean="0"/>
              <a:t>MusicBrainz</a:t>
            </a:r>
            <a:r>
              <a:rPr lang="en-US" dirty="0"/>
              <a:t>: </a:t>
            </a:r>
            <a:r>
              <a:rPr lang="en-US" dirty="0">
                <a:hlinkClick r:id="rId7"/>
              </a:rPr>
              <a:t>http://</a:t>
            </a:r>
            <a:r>
              <a:rPr lang="en-US" dirty="0" smtClean="0">
                <a:hlinkClick r:id="rId7"/>
              </a:rPr>
              <a:t>dbtune.org/musicbrainz/page/artist/a992aada-7108-455d-9747-0b7b6a089e8d</a:t>
            </a:r>
            <a:endParaRPr lang="en-US" dirty="0" smtClean="0"/>
          </a:p>
          <a:p>
            <a:pPr marL="342900" lvl="1" indent="-342900">
              <a:spcBef>
                <a:spcPts val="1200"/>
              </a:spcBef>
              <a:buFont typeface="+mj-lt"/>
              <a:buAutoNum type="arabicPeriod"/>
            </a:pPr>
            <a:r>
              <a:rPr lang="en-US" dirty="0" err="1" smtClean="0"/>
              <a:t>Navegadores</a:t>
            </a:r>
            <a:r>
              <a:rPr lang="en-US" dirty="0" smtClean="0"/>
              <a:t> </a:t>
            </a:r>
            <a:r>
              <a:rPr lang="en-US" dirty="0"/>
              <a:t>Linked Data (</a:t>
            </a:r>
            <a:r>
              <a:rPr lang="en-US" dirty="0" err="1"/>
              <a:t>páginas</a:t>
            </a:r>
            <a:r>
              <a:rPr lang="en-US" dirty="0"/>
              <a:t> y </a:t>
            </a:r>
            <a:r>
              <a:rPr lang="en-US" dirty="0" err="1"/>
              <a:t>extensiones</a:t>
            </a:r>
            <a:r>
              <a:rPr lang="en-US" dirty="0"/>
              <a:t> </a:t>
            </a:r>
            <a:r>
              <a:rPr lang="en-US" dirty="0" err="1"/>
              <a:t>sobre</a:t>
            </a:r>
            <a:r>
              <a:rPr lang="en-US" dirty="0"/>
              <a:t> </a:t>
            </a:r>
            <a:r>
              <a:rPr lang="en-US" dirty="0" err="1"/>
              <a:t>navegadores</a:t>
            </a:r>
            <a:r>
              <a:rPr lang="en-US" dirty="0"/>
              <a:t>, etc</a:t>
            </a:r>
            <a:r>
              <a:rPr lang="en-US" dirty="0" smtClean="0"/>
              <a:t>.): Tabulator, Disco, LENA,  Marble[4], </a:t>
            </a:r>
            <a:r>
              <a:rPr lang="en-US" dirty="0" err="1" smtClean="0"/>
              <a:t>VisiNav</a:t>
            </a:r>
            <a:r>
              <a:rPr lang="en-US" dirty="0" smtClean="0"/>
              <a:t> , </a:t>
            </a:r>
            <a:r>
              <a:rPr lang="en-US" dirty="0" err="1" smtClean="0"/>
              <a:t>Zitgist</a:t>
            </a:r>
            <a:r>
              <a:rPr lang="en-US" dirty="0" smtClean="0"/>
              <a:t> </a:t>
            </a:r>
          </a:p>
        </p:txBody>
      </p:sp>
      <p:pic>
        <p:nvPicPr>
          <p:cNvPr id="5" name="0 Imagen"/>
          <p:cNvPicPr/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56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/>
              <a:t>Consumiendo </a:t>
            </a:r>
            <a:r>
              <a:rPr lang="es-ES" dirty="0" err="1"/>
              <a:t>Linked</a:t>
            </a:r>
            <a:r>
              <a:rPr lang="es-ES" dirty="0"/>
              <a:t>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69060" y="444500"/>
            <a:ext cx="7315200" cy="6147349"/>
          </a:xfrm>
        </p:spPr>
        <p:txBody>
          <a:bodyPr>
            <a:normAutofit fontScale="92500" lnSpcReduction="10000"/>
          </a:bodyPr>
          <a:lstStyle/>
          <a:p>
            <a:pPr marL="342900" lvl="1" indent="-342900">
              <a:spcBef>
                <a:spcPts val="1200"/>
              </a:spcBef>
              <a:buFont typeface="+mj-lt"/>
              <a:buAutoNum type="arabicPeriod" startAt="3"/>
            </a:pPr>
            <a:r>
              <a:rPr lang="es-ES_tradnl" dirty="0" smtClean="0"/>
              <a:t>SPARQL </a:t>
            </a:r>
            <a:r>
              <a:rPr lang="es-ES_tradnl" dirty="0" err="1" smtClean="0"/>
              <a:t>endpoints</a:t>
            </a:r>
            <a:r>
              <a:rPr lang="es-ES_tradnl" dirty="0" smtClean="0"/>
              <a:t> (existen diversas librerías para hacer </a:t>
            </a:r>
            <a:r>
              <a:rPr lang="es-ES_tradnl" dirty="0" err="1" smtClean="0"/>
              <a:t>queries</a:t>
            </a:r>
            <a:r>
              <a:rPr lang="es-ES_tradnl" dirty="0" smtClean="0"/>
              <a:t> programáticamente*)</a:t>
            </a:r>
          </a:p>
          <a:p>
            <a:pPr marL="800100" lvl="2" indent="-342900">
              <a:spcBef>
                <a:spcPts val="1200"/>
              </a:spcBef>
            </a:pPr>
            <a:r>
              <a:rPr lang="es-ES_tradnl" sz="1900" dirty="0" err="1" smtClean="0"/>
              <a:t>Queries</a:t>
            </a:r>
            <a:r>
              <a:rPr lang="es-ES_tradnl" sz="1900" dirty="0" smtClean="0"/>
              <a:t> sobre un dataset</a:t>
            </a:r>
            <a:endParaRPr lang="en-US" sz="1900" dirty="0"/>
          </a:p>
          <a:p>
            <a:pPr marL="800100" lvl="2" indent="-342900">
              <a:spcBef>
                <a:spcPts val="1200"/>
              </a:spcBef>
            </a:pPr>
            <a:r>
              <a:rPr lang="es-ES_tradnl" sz="1900" dirty="0" err="1"/>
              <a:t>Q</a:t>
            </a:r>
            <a:r>
              <a:rPr lang="es-ES_tradnl" sz="1900" dirty="0" err="1" smtClean="0"/>
              <a:t>ueries</a:t>
            </a:r>
            <a:r>
              <a:rPr lang="es-ES_tradnl" sz="1900" dirty="0" smtClean="0"/>
              <a:t> </a:t>
            </a:r>
            <a:r>
              <a:rPr lang="es-ES_tradnl" sz="1900" dirty="0" smtClean="0"/>
              <a:t>sobre múltiples </a:t>
            </a:r>
            <a:r>
              <a:rPr lang="es-ES_tradnl" sz="1900" dirty="0" err="1" smtClean="0"/>
              <a:t>datasets</a:t>
            </a:r>
            <a:r>
              <a:rPr lang="es-ES_tradnl" sz="1900" dirty="0" smtClean="0"/>
              <a:t>. </a:t>
            </a:r>
          </a:p>
          <a:p>
            <a:pPr marL="1097280" lvl="3">
              <a:spcBef>
                <a:spcPts val="1200"/>
              </a:spcBef>
            </a:pPr>
            <a:r>
              <a:rPr lang="es-ES_tradnl" sz="1900" dirty="0" smtClean="0"/>
              <a:t>Hay algunos SPARQL endpoint que proporcionan acceso a datos de múltiples </a:t>
            </a:r>
            <a:r>
              <a:rPr lang="es-ES_tradnl" sz="1900" dirty="0" err="1" smtClean="0"/>
              <a:t>datasets</a:t>
            </a:r>
            <a:r>
              <a:rPr lang="es-ES_tradnl" sz="1900" dirty="0" smtClean="0"/>
              <a:t>:</a:t>
            </a:r>
          </a:p>
          <a:p>
            <a:pPr marL="1554480" lvl="4">
              <a:spcBef>
                <a:spcPts val="1200"/>
              </a:spcBef>
            </a:pPr>
            <a:r>
              <a:rPr lang="es-ES_tradnl" sz="1900" dirty="0" err="1" smtClean="0">
                <a:hlinkClick r:id="rId3"/>
              </a:rPr>
              <a:t>Factforge</a:t>
            </a:r>
            <a:r>
              <a:rPr lang="es-ES_tradnl" sz="1900" dirty="0" smtClean="0">
                <a:hlinkClick r:id="rId3"/>
              </a:rPr>
              <a:t>: http</a:t>
            </a:r>
            <a:r>
              <a:rPr lang="es-ES_tradnl" sz="1900" dirty="0">
                <a:hlinkClick r:id="rId3"/>
              </a:rPr>
              <a:t>://factforge.net/sparql</a:t>
            </a:r>
            <a:endParaRPr lang="en-US" sz="1900" dirty="0" smtClean="0"/>
          </a:p>
          <a:p>
            <a:pPr marL="1554480" lvl="4">
              <a:spcBef>
                <a:spcPts val="1200"/>
              </a:spcBef>
            </a:pPr>
            <a:r>
              <a:rPr lang="en-US" sz="1900" dirty="0" smtClean="0">
                <a:hlinkClick r:id="rId4"/>
              </a:rPr>
              <a:t>http</a:t>
            </a:r>
            <a:r>
              <a:rPr lang="en-US" sz="1900" dirty="0">
                <a:hlinkClick r:id="rId4"/>
              </a:rPr>
              <a:t>://</a:t>
            </a:r>
            <a:r>
              <a:rPr lang="en-US" sz="1900" dirty="0" smtClean="0">
                <a:hlinkClick r:id="rId4"/>
              </a:rPr>
              <a:t>lod.openlinksw.com/sparql</a:t>
            </a:r>
            <a:endParaRPr lang="en-US" sz="1900" dirty="0" smtClean="0"/>
          </a:p>
          <a:p>
            <a:pPr marL="1097280" lvl="3">
              <a:spcBef>
                <a:spcPts val="1200"/>
              </a:spcBef>
            </a:pPr>
            <a:r>
              <a:rPr lang="es-ES_tradnl" sz="1900" dirty="0" smtClean="0"/>
              <a:t>Crear tu propia colección. Consiguiendo los </a:t>
            </a:r>
            <a:r>
              <a:rPr lang="es-ES_tradnl" sz="1900" dirty="0" err="1" smtClean="0"/>
              <a:t>dump</a:t>
            </a:r>
            <a:r>
              <a:rPr lang="es-ES_tradnl" sz="1900" dirty="0" smtClean="0"/>
              <a:t> y almacenándolos en un repositorio RDF</a:t>
            </a:r>
            <a:endParaRPr lang="en-US" sz="1900" dirty="0" smtClean="0"/>
          </a:p>
          <a:p>
            <a:pPr marL="1097280" lvl="3">
              <a:spcBef>
                <a:spcPts val="1200"/>
              </a:spcBef>
            </a:pPr>
            <a:r>
              <a:rPr lang="en-US" sz="1900" dirty="0" smtClean="0"/>
              <a:t>Federated </a:t>
            </a:r>
            <a:r>
              <a:rPr lang="en-US" sz="1900" dirty="0"/>
              <a:t>SPARQL </a:t>
            </a:r>
            <a:r>
              <a:rPr lang="en-US" sz="1900" dirty="0" smtClean="0"/>
              <a:t>engines </a:t>
            </a:r>
            <a:r>
              <a:rPr lang="en-US" sz="1900" dirty="0">
                <a:sym typeface="Wingdings" panose="05000000000000000000" pitchFamily="2" charset="2"/>
              </a:rPr>
              <a:t> The W3C SPARQL 1.1 working group is currently </a:t>
            </a:r>
            <a:r>
              <a:rPr lang="en-US" sz="1800" dirty="0" smtClean="0">
                <a:sym typeface="Wingdings" panose="05000000000000000000" pitchFamily="2" charset="2"/>
              </a:rPr>
              <a:t>extending </a:t>
            </a:r>
            <a:r>
              <a:rPr lang="en-US" sz="1800" dirty="0">
                <a:sym typeface="Wingdings" panose="05000000000000000000" pitchFamily="2" charset="2"/>
              </a:rPr>
              <a:t>SPARQL with basic support for federated </a:t>
            </a:r>
            <a:r>
              <a:rPr lang="en-US" sz="1800" dirty="0" smtClean="0">
                <a:sym typeface="Wingdings" panose="05000000000000000000" pitchFamily="2" charset="2"/>
              </a:rPr>
              <a:t>queries</a:t>
            </a:r>
          </a:p>
          <a:p>
            <a:pPr marL="0" lvl="1" indent="0">
              <a:spcBef>
                <a:spcPts val="1200"/>
              </a:spcBef>
              <a:buNone/>
            </a:pPr>
            <a:r>
              <a:rPr lang="en-US" sz="1400" dirty="0" smtClean="0">
                <a:sym typeface="Wingdings" panose="05000000000000000000" pitchFamily="2" charset="2"/>
              </a:rPr>
              <a:t>* </a:t>
            </a:r>
            <a:r>
              <a:rPr lang="en-US" sz="1400" dirty="0" smtClean="0"/>
              <a:t>SPARQL </a:t>
            </a:r>
            <a:r>
              <a:rPr lang="en-US" sz="1400" dirty="0"/>
              <a:t>Client Libraries </a:t>
            </a:r>
            <a:r>
              <a:rPr lang="en-US" sz="1400" dirty="0">
                <a:sym typeface="Wingdings" panose="05000000000000000000" pitchFamily="2" charset="2"/>
              </a:rPr>
              <a:t> </a:t>
            </a:r>
            <a:r>
              <a:rPr lang="es-ES_tradnl" sz="1400" dirty="0">
                <a:sym typeface="Wingdings" panose="05000000000000000000" pitchFamily="2" charset="2"/>
              </a:rPr>
              <a:t>Librerías que proporcionan soporte para hacer SPARQL </a:t>
            </a:r>
            <a:r>
              <a:rPr lang="es-ES_tradnl" sz="1400" dirty="0" err="1">
                <a:sym typeface="Wingdings" panose="05000000000000000000" pitchFamily="2" charset="2"/>
              </a:rPr>
              <a:t>queries</a:t>
            </a:r>
            <a:r>
              <a:rPr lang="es-ES_tradnl" sz="1400" dirty="0">
                <a:sym typeface="Wingdings" panose="05000000000000000000" pitchFamily="2" charset="2"/>
              </a:rPr>
              <a:t> a endpoint SPARQL remoto</a:t>
            </a:r>
            <a:r>
              <a:rPr lang="en-US" sz="1400" dirty="0">
                <a:sym typeface="Wingdings" panose="05000000000000000000" pitchFamily="2" charset="2"/>
              </a:rPr>
              <a:t>s</a:t>
            </a:r>
          </a:p>
          <a:p>
            <a:pPr marL="1097280" lvl="3">
              <a:spcBef>
                <a:spcPts val="1200"/>
              </a:spcBef>
            </a:pPr>
            <a:r>
              <a:rPr lang="es-ES_tradnl" dirty="0">
                <a:sym typeface="Wingdings" panose="05000000000000000000" pitchFamily="2" charset="2"/>
              </a:rPr>
              <a:t>SPARQL-</a:t>
            </a:r>
            <a:r>
              <a:rPr lang="es-ES_tradnl" dirty="0" err="1">
                <a:sym typeface="Wingdings" panose="05000000000000000000" pitchFamily="2" charset="2"/>
              </a:rPr>
              <a:t>client</a:t>
            </a:r>
            <a:r>
              <a:rPr lang="es-ES_tradnl" dirty="0">
                <a:sym typeface="Wingdings" panose="05000000000000000000" pitchFamily="2" charset="2"/>
              </a:rPr>
              <a:t> (</a:t>
            </a:r>
            <a:r>
              <a:rPr lang="es-ES_tradnl" dirty="0" err="1">
                <a:sym typeface="Wingdings" panose="05000000000000000000" pitchFamily="2" charset="2"/>
              </a:rPr>
              <a:t>python</a:t>
            </a:r>
            <a:r>
              <a:rPr lang="es-ES_tradnl" dirty="0">
                <a:sym typeface="Wingdings" panose="05000000000000000000" pitchFamily="2" charset="2"/>
              </a:rPr>
              <a:t>) [1]</a:t>
            </a:r>
          </a:p>
          <a:p>
            <a:pPr marL="1097280" lvl="3">
              <a:spcBef>
                <a:spcPts val="1200"/>
              </a:spcBef>
            </a:pPr>
            <a:r>
              <a:rPr lang="en-US" dirty="0" err="1"/>
              <a:t>PySPARQL</a:t>
            </a:r>
            <a:r>
              <a:rPr lang="en-US" dirty="0"/>
              <a:t> (Python)</a:t>
            </a:r>
          </a:p>
          <a:p>
            <a:pPr marL="1097280" lvl="3">
              <a:spcBef>
                <a:spcPts val="1200"/>
              </a:spcBef>
            </a:pPr>
            <a:r>
              <a:rPr lang="en-US" dirty="0"/>
              <a:t>Jena / ARQ (Java) http://jena.sourceforge.net/ </a:t>
            </a:r>
          </a:p>
          <a:p>
            <a:pPr marL="1097280" lvl="3">
              <a:spcBef>
                <a:spcPts val="1200"/>
              </a:spcBef>
            </a:pPr>
            <a:r>
              <a:rPr lang="en-US" dirty="0"/>
              <a:t>Sesame (Java) http://www.openrdf.org</a:t>
            </a:r>
            <a:r>
              <a:rPr lang="en-US" dirty="0" smtClean="0"/>
              <a:t>/</a:t>
            </a:r>
            <a:endParaRPr lang="es-ES_tradnl" dirty="0"/>
          </a:p>
        </p:txBody>
      </p:sp>
      <p:pic>
        <p:nvPicPr>
          <p:cNvPr id="5" name="0 Imagen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121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Linked Data:</a:t>
            </a:r>
            <a:br>
              <a:rPr lang="es-ES" dirty="0" smtClean="0"/>
            </a:br>
            <a:r>
              <a:rPr lang="es-ES" dirty="0" err="1" smtClean="0"/>
              <a:t>Federated</a:t>
            </a:r>
            <a:r>
              <a:rPr lang="es-ES" dirty="0" smtClean="0"/>
              <a:t> </a:t>
            </a:r>
            <a:r>
              <a:rPr lang="es-ES" dirty="0" err="1" smtClean="0"/>
              <a:t>Queries</a:t>
            </a:r>
            <a:r>
              <a:rPr lang="es-ES" dirty="0"/>
              <a:t> - SPARQL 1.1 </a:t>
            </a:r>
            <a:r>
              <a:rPr lang="es-ES" dirty="0" err="1"/>
              <a:t>Federation</a:t>
            </a:r>
            <a:r>
              <a:rPr lang="es-ES" dirty="0"/>
              <a:t> </a:t>
            </a:r>
            <a:r>
              <a:rPr lang="es-ES" dirty="0" err="1"/>
              <a:t>Extension</a:t>
            </a:r>
            <a:r>
              <a:rPr lang="es-E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69060" y="444501"/>
            <a:ext cx="7315200" cy="5727700"/>
          </a:xfrm>
        </p:spPr>
        <p:txBody>
          <a:bodyPr>
            <a:normAutofit/>
          </a:bodyPr>
          <a:lstStyle/>
          <a:p>
            <a:pPr marL="182880" lvl="1">
              <a:spcBef>
                <a:spcPts val="1200"/>
              </a:spcBef>
            </a:pPr>
            <a:endParaRPr lang="es-ES_tradnl" dirty="0" smtClean="0">
              <a:sym typeface="Wingdings" panose="05000000000000000000" pitchFamily="2" charset="2"/>
            </a:endParaRPr>
          </a:p>
          <a:p>
            <a:pPr marL="182880" lvl="1">
              <a:spcBef>
                <a:spcPts val="1200"/>
              </a:spcBef>
            </a:pPr>
            <a:r>
              <a:rPr lang="es-ES_tradnl" dirty="0">
                <a:sym typeface="Wingdings" panose="05000000000000000000" pitchFamily="2" charset="2"/>
              </a:rPr>
              <a:t>Implican consultar múltiples y distribuidas fuentes de datos, </a:t>
            </a:r>
            <a:r>
              <a:rPr lang="es-ES_tradnl" dirty="0" err="1">
                <a:sym typeface="Wingdings" panose="05000000000000000000" pitchFamily="2" charset="2"/>
              </a:rPr>
              <a:t>e.g</a:t>
            </a:r>
            <a:r>
              <a:rPr lang="es-ES_tradnl" dirty="0">
                <a:sym typeface="Wingdings" panose="05000000000000000000" pitchFamily="2" charset="2"/>
              </a:rPr>
              <a:t>: Para consultar </a:t>
            </a:r>
            <a:r>
              <a:rPr lang="es-ES_tradnl" dirty="0" err="1">
                <a:sym typeface="Wingdings" panose="05000000000000000000" pitchFamily="2" charset="2"/>
              </a:rPr>
              <a:t>Linked</a:t>
            </a:r>
            <a:r>
              <a:rPr lang="es-ES_tradnl" dirty="0">
                <a:sym typeface="Wingdings" panose="05000000000000000000" pitchFamily="2" charset="2"/>
              </a:rPr>
              <a:t> Open Data Cloud</a:t>
            </a:r>
            <a:r>
              <a:rPr lang="es-ES_tradnl" dirty="0" smtClean="0">
                <a:sym typeface="Wingdings" panose="05000000000000000000" pitchFamily="2" charset="2"/>
              </a:rPr>
              <a:t>.</a:t>
            </a:r>
          </a:p>
          <a:p>
            <a:pPr marL="182880" lvl="1">
              <a:spcBef>
                <a:spcPts val="1200"/>
              </a:spcBef>
            </a:pPr>
            <a:r>
              <a:rPr lang="es-ES_tradnl" dirty="0" smtClean="0">
                <a:sym typeface="Wingdings" panose="05000000000000000000" pitchFamily="2" charset="2"/>
              </a:rPr>
              <a:t>Aparece el concepto de mediador al que le llegan las </a:t>
            </a:r>
            <a:r>
              <a:rPr lang="es-ES_tradnl" dirty="0" err="1" smtClean="0">
                <a:sym typeface="Wingdings" panose="05000000000000000000" pitchFamily="2" charset="2"/>
              </a:rPr>
              <a:t>queries</a:t>
            </a:r>
            <a:r>
              <a:rPr lang="es-ES_tradnl" dirty="0" smtClean="0">
                <a:sym typeface="Wingdings" panose="05000000000000000000" pitchFamily="2" charset="2"/>
              </a:rPr>
              <a:t>, y este distribuye sub-</a:t>
            </a:r>
            <a:r>
              <a:rPr lang="es-ES_tradnl" dirty="0" err="1" smtClean="0">
                <a:sym typeface="Wingdings" panose="05000000000000000000" pitchFamily="2" charset="2"/>
              </a:rPr>
              <a:t>queries</a:t>
            </a:r>
            <a:r>
              <a:rPr lang="es-ES_tradnl" dirty="0" smtClean="0">
                <a:sym typeface="Wingdings" panose="05000000000000000000" pitchFamily="2" charset="2"/>
              </a:rPr>
              <a:t> a las </a:t>
            </a:r>
            <a:r>
              <a:rPr lang="es-ES_tradnl" dirty="0" err="1" smtClean="0">
                <a:sym typeface="Wingdings" panose="05000000000000000000" pitchFamily="2" charset="2"/>
              </a:rPr>
              <a:t>sources</a:t>
            </a:r>
            <a:r>
              <a:rPr lang="es-ES_tradnl" dirty="0" smtClean="0">
                <a:sym typeface="Wingdings" panose="05000000000000000000" pitchFamily="2" charset="2"/>
              </a:rPr>
              <a:t> que corresponda, y una vez obtiene los resultados los combina.</a:t>
            </a:r>
          </a:p>
          <a:p>
            <a:pPr marL="182880" lvl="1">
              <a:spcBef>
                <a:spcPts val="1200"/>
              </a:spcBef>
            </a:pPr>
            <a:r>
              <a:rPr lang="es-ES_tradnl" dirty="0" smtClean="0">
                <a:sym typeface="Wingdings" panose="05000000000000000000" pitchFamily="2" charset="2"/>
              </a:rPr>
              <a:t>SPARQL 1.1 soporta </a:t>
            </a:r>
            <a:r>
              <a:rPr lang="es-ES_tradnl" dirty="0" err="1" smtClean="0">
                <a:sym typeface="Wingdings" panose="05000000000000000000" pitchFamily="2" charset="2"/>
              </a:rPr>
              <a:t>queries</a:t>
            </a:r>
            <a:r>
              <a:rPr lang="es-ES_tradnl" dirty="0" smtClean="0">
                <a:sym typeface="Wingdings" panose="05000000000000000000" pitchFamily="2" charset="2"/>
              </a:rPr>
              <a:t> que mezclan datos distribuidos a través de la web.</a:t>
            </a:r>
          </a:p>
          <a:p>
            <a:pPr marL="640080" lvl="2">
              <a:spcBef>
                <a:spcPts val="1200"/>
              </a:spcBef>
            </a:pPr>
            <a:r>
              <a:rPr lang="es-ES_tradnl" dirty="0" err="1" smtClean="0">
                <a:sym typeface="Wingdings" panose="05000000000000000000" pitchFamily="2" charset="2"/>
              </a:rPr>
              <a:t>Sesame</a:t>
            </a:r>
            <a:r>
              <a:rPr lang="es-ES_tradnl" dirty="0" smtClean="0">
                <a:sym typeface="Wingdings" panose="05000000000000000000" pitchFamily="2" charset="2"/>
              </a:rPr>
              <a:t> 2.6 [1]</a:t>
            </a:r>
          </a:p>
          <a:p>
            <a:pPr marL="640080" lvl="2">
              <a:spcBef>
                <a:spcPts val="1200"/>
              </a:spcBef>
            </a:pPr>
            <a:r>
              <a:rPr lang="en-US" dirty="0" smtClean="0"/>
              <a:t>Jena </a:t>
            </a:r>
            <a:r>
              <a:rPr lang="en-US" dirty="0"/>
              <a:t>SPARQL Server </a:t>
            </a:r>
            <a:r>
              <a:rPr lang="en-US" dirty="0" err="1" smtClean="0">
                <a:hlinkClick r:id="rId3"/>
              </a:rPr>
              <a:t>Fusek</a:t>
            </a:r>
            <a:r>
              <a:rPr lang="en-US" dirty="0" err="1" smtClean="0"/>
              <a:t>i</a:t>
            </a:r>
            <a:r>
              <a:rPr lang="en-US" dirty="0" smtClean="0"/>
              <a:t> [2]</a:t>
            </a:r>
          </a:p>
          <a:p>
            <a:pPr marL="640080" lvl="2">
              <a:spcBef>
                <a:spcPts val="1200"/>
              </a:spcBef>
            </a:pPr>
            <a:r>
              <a:rPr lang="es-ES_tradnl" dirty="0" smtClean="0"/>
              <a:t>ARQ para Jena [3]</a:t>
            </a:r>
          </a:p>
          <a:p>
            <a:pPr marL="640080" lvl="2">
              <a:spcBef>
                <a:spcPts val="1200"/>
              </a:spcBef>
            </a:pPr>
            <a:r>
              <a:rPr lang="es-ES_tradnl" dirty="0" smtClean="0">
                <a:sym typeface="Wingdings" panose="05000000000000000000" pitchFamily="2" charset="2"/>
              </a:rPr>
              <a:t>SPARQL-DQP [4]</a:t>
            </a:r>
          </a:p>
          <a:p>
            <a:pPr marL="457200" lvl="2" indent="0">
              <a:spcBef>
                <a:spcPts val="1200"/>
              </a:spcBef>
              <a:buNone/>
            </a:pPr>
            <a:endParaRPr lang="es-ES_tradnl" dirty="0" smtClean="0">
              <a:sym typeface="Wingdings" panose="05000000000000000000" pitchFamily="2" charset="2"/>
            </a:endParaRPr>
          </a:p>
          <a:p>
            <a:pPr marL="285750" lvl="1" indent="-285750">
              <a:spcBef>
                <a:spcPts val="1200"/>
              </a:spcBef>
            </a:pPr>
            <a:r>
              <a:rPr lang="es-ES" dirty="0"/>
              <a:t>SPARQL 1.1 </a:t>
            </a:r>
            <a:r>
              <a:rPr lang="es-ES" dirty="0" err="1"/>
              <a:t>Federation</a:t>
            </a:r>
            <a:r>
              <a:rPr lang="es-ES" dirty="0"/>
              <a:t> </a:t>
            </a:r>
            <a:r>
              <a:rPr lang="es-ES" dirty="0" err="1"/>
              <a:t>Extension</a:t>
            </a:r>
            <a:r>
              <a:rPr lang="es-ES" dirty="0"/>
              <a:t> </a:t>
            </a:r>
            <a:r>
              <a:rPr lang="es-ES" dirty="0" smtClean="0">
                <a:sym typeface="Wingdings" panose="05000000000000000000" pitchFamily="2" charset="2"/>
              </a:rPr>
              <a:t> </a:t>
            </a:r>
            <a:r>
              <a:rPr lang="es-ES_tradnl" dirty="0" smtClean="0">
                <a:sym typeface="Wingdings" panose="05000000000000000000" pitchFamily="2" charset="2"/>
              </a:rPr>
              <a:t>La </a:t>
            </a:r>
            <a:r>
              <a:rPr lang="es-ES_tradnl" dirty="0">
                <a:sym typeface="Wingdings" panose="05000000000000000000" pitchFamily="2" charset="2"/>
              </a:rPr>
              <a:t>palabra “SERVICE” instruye a un procesador de </a:t>
            </a:r>
            <a:r>
              <a:rPr lang="es-ES_tradnl" dirty="0" err="1">
                <a:sym typeface="Wingdings" panose="05000000000000000000" pitchFamily="2" charset="2"/>
              </a:rPr>
              <a:t>queries</a:t>
            </a:r>
            <a:r>
              <a:rPr lang="es-ES_tradnl" dirty="0">
                <a:sym typeface="Wingdings" panose="05000000000000000000" pitchFamily="2" charset="2"/>
              </a:rPr>
              <a:t> federadas a invocar una porción de una consulta SPARQL frente a un SPARQL endpoint remoto</a:t>
            </a:r>
            <a:r>
              <a:rPr lang="es-ES_tradnl" dirty="0" smtClean="0">
                <a:sym typeface="Wingdings" panose="05000000000000000000" pitchFamily="2" charset="2"/>
              </a:rPr>
              <a:t>.</a:t>
            </a:r>
          </a:p>
        </p:txBody>
      </p:sp>
      <p:pic>
        <p:nvPicPr>
          <p:cNvPr id="6" name="0 Imagen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262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SPARQL 1.1: Query </a:t>
            </a:r>
            <a:r>
              <a:rPr lang="es-ES" dirty="0" smtClean="0"/>
              <a:t>1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460492"/>
          </a:xfrm>
        </p:spPr>
        <p:txBody>
          <a:bodyPr>
            <a:normAutofit/>
          </a:bodyPr>
          <a:lstStyle/>
          <a:p>
            <a:r>
              <a:rPr lang="es-ES" dirty="0" smtClean="0"/>
              <a:t>Ejemplo </a:t>
            </a:r>
            <a:r>
              <a:rPr lang="es-ES" dirty="0" smtClean="0"/>
              <a:t>1: </a:t>
            </a:r>
            <a:r>
              <a:rPr lang="es-ES" dirty="0" smtClean="0"/>
              <a:t>Combinar datos de repositorio local y remoto</a:t>
            </a:r>
            <a:endParaRPr lang="es-ES" dirty="0"/>
          </a:p>
          <a:p>
            <a:r>
              <a:rPr lang="es-ES" dirty="0" smtClean="0"/>
              <a:t>Data: Grafo de premios</a:t>
            </a:r>
          </a:p>
          <a:p>
            <a:r>
              <a:rPr lang="es-ES_tradnl" dirty="0" smtClean="0"/>
              <a:t>Query: Completa la información del mejor actor con informaron de </a:t>
            </a:r>
            <a:r>
              <a:rPr lang="es-ES_tradnl" dirty="0" err="1" smtClean="0"/>
              <a:t>dbpedia</a:t>
            </a:r>
            <a:r>
              <a:rPr lang="es-ES_tradnl" dirty="0" smtClean="0"/>
              <a:t> (premios ganados)</a:t>
            </a:r>
            <a:endParaRPr lang="en-US" dirty="0"/>
          </a:p>
          <a:p>
            <a:pPr marL="502920" lvl="1" indent="0">
              <a:buNone/>
            </a:pPr>
            <a:endParaRPr lang="en-US" dirty="0"/>
          </a:p>
          <a:p>
            <a:pPr marL="502920" lvl="1" indent="0">
              <a:buNone/>
            </a:pPr>
            <a:r>
              <a:rPr lang="en-US" dirty="0"/>
              <a:t>SELECT ?a ?name ?</a:t>
            </a:r>
            <a:r>
              <a:rPr lang="en-US" dirty="0" err="1"/>
              <a:t>premios</a:t>
            </a:r>
            <a:endParaRPr lang="en-US" dirty="0"/>
          </a:p>
          <a:p>
            <a:pPr marL="502920" lvl="1" indent="0">
              <a:buNone/>
            </a:pPr>
            <a:r>
              <a:rPr lang="en-US" dirty="0"/>
              <a:t>WHERE</a:t>
            </a:r>
          </a:p>
          <a:p>
            <a:pPr marL="502920" lvl="1" indent="0">
              <a:buNone/>
            </a:pPr>
            <a:r>
              <a:rPr lang="en-US" dirty="0"/>
              <a:t>{</a:t>
            </a:r>
          </a:p>
          <a:p>
            <a:pPr marL="502920" lvl="1" indent="0">
              <a:buNone/>
            </a:pPr>
            <a:r>
              <a:rPr lang="en-US" dirty="0"/>
              <a:t>  ?s ex4:bestActor ?name .</a:t>
            </a:r>
          </a:p>
          <a:p>
            <a:pPr marL="502920" lvl="1" indent="0">
              <a:buNone/>
            </a:pPr>
            <a:r>
              <a:rPr lang="en-US" dirty="0"/>
              <a:t>  SERVICE &lt;http://es.dbpedia.org/sparql&gt; </a:t>
            </a:r>
          </a:p>
          <a:p>
            <a:pPr marL="502920" lvl="1" indent="0">
              <a:buNone/>
            </a:pPr>
            <a:r>
              <a:rPr lang="en-US" dirty="0"/>
              <a:t>  { ?a </a:t>
            </a:r>
            <a:r>
              <a:rPr lang="en-US" dirty="0" err="1"/>
              <a:t>es-dbpedia-owl:nombre</a:t>
            </a:r>
            <a:r>
              <a:rPr lang="en-US" dirty="0"/>
              <a:t> ?name . </a:t>
            </a:r>
          </a:p>
          <a:p>
            <a:pPr marL="502920" lvl="1" indent="0">
              <a:buNone/>
            </a:pPr>
            <a:r>
              <a:rPr lang="en-US" dirty="0"/>
              <a:t>    ?a </a:t>
            </a:r>
            <a:r>
              <a:rPr lang="en-US" dirty="0" err="1"/>
              <a:t>dbpedia-owl:award</a:t>
            </a:r>
            <a:r>
              <a:rPr lang="en-US" dirty="0"/>
              <a:t> ?</a:t>
            </a:r>
            <a:r>
              <a:rPr lang="en-US" dirty="0" err="1"/>
              <a:t>premios</a:t>
            </a:r>
            <a:endParaRPr lang="en-US" dirty="0"/>
          </a:p>
          <a:p>
            <a:pPr marL="502920" lvl="1" indent="0">
              <a:buNone/>
            </a:pPr>
            <a:r>
              <a:rPr lang="en-US" dirty="0"/>
              <a:t>	} </a:t>
            </a:r>
          </a:p>
          <a:p>
            <a:pPr marL="502920" lvl="1" indent="0">
              <a:buNone/>
            </a:pPr>
            <a:r>
              <a:rPr lang="en-US" dirty="0"/>
              <a:t>}</a:t>
            </a:r>
            <a:endParaRPr lang="es-ES" dirty="0" smtClean="0"/>
          </a:p>
        </p:txBody>
      </p:sp>
      <p:pic>
        <p:nvPicPr>
          <p:cNvPr id="5" name="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187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SPARQL 1.1: Query </a:t>
            </a:r>
            <a:r>
              <a:rPr lang="es-ES" dirty="0"/>
              <a:t>2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460492"/>
          </a:xfrm>
        </p:spPr>
        <p:txBody>
          <a:bodyPr>
            <a:normAutofit fontScale="92500" lnSpcReduction="10000"/>
          </a:bodyPr>
          <a:lstStyle/>
          <a:p>
            <a:r>
              <a:rPr lang="es-ES" dirty="0" smtClean="0"/>
              <a:t>Ejemplo </a:t>
            </a:r>
            <a:r>
              <a:rPr lang="es-ES" dirty="0" smtClean="0"/>
              <a:t>2: </a:t>
            </a:r>
            <a:r>
              <a:rPr lang="es-ES" dirty="0" smtClean="0"/>
              <a:t>Combinar datos de repositorios remotos</a:t>
            </a:r>
            <a:endParaRPr lang="es-ES" dirty="0"/>
          </a:p>
          <a:p>
            <a:r>
              <a:rPr lang="es-ES" dirty="0" smtClean="0"/>
              <a:t>Data: Grafo de premios</a:t>
            </a:r>
          </a:p>
          <a:p>
            <a:r>
              <a:rPr lang="es-ES_tradnl" dirty="0" smtClean="0"/>
              <a:t>Query: Completa la información de los </a:t>
            </a:r>
            <a:r>
              <a:rPr lang="es-ES_tradnl" dirty="0" err="1" smtClean="0"/>
              <a:t>datasets</a:t>
            </a:r>
            <a:r>
              <a:rPr lang="es-ES_tradnl" dirty="0" smtClean="0"/>
              <a:t> de MDB y </a:t>
            </a:r>
            <a:r>
              <a:rPr lang="es-ES_tradnl" dirty="0" err="1" smtClean="0"/>
              <a:t>DBpedia</a:t>
            </a:r>
            <a:endParaRPr lang="en-US" dirty="0"/>
          </a:p>
          <a:p>
            <a:pPr marL="502920" lvl="1" indent="0">
              <a:buNone/>
            </a:pPr>
            <a:endParaRPr lang="en-US" dirty="0"/>
          </a:p>
          <a:p>
            <a:pPr marL="502920" lvl="1" indent="0">
              <a:buNone/>
            </a:pPr>
            <a:r>
              <a:rPr lang="en-US" dirty="0"/>
              <a:t>SELECT ?</a:t>
            </a:r>
            <a:r>
              <a:rPr lang="en-US" dirty="0" err="1"/>
              <a:t>filmMdb</a:t>
            </a:r>
            <a:r>
              <a:rPr lang="en-US" dirty="0"/>
              <a:t> ?</a:t>
            </a:r>
            <a:r>
              <a:rPr lang="en-US" dirty="0" err="1"/>
              <a:t>directorName</a:t>
            </a:r>
            <a:r>
              <a:rPr lang="en-US" dirty="0"/>
              <a:t> ?</a:t>
            </a:r>
            <a:r>
              <a:rPr lang="en-US" dirty="0" err="1"/>
              <a:t>birthPlace</a:t>
            </a:r>
            <a:endParaRPr lang="en-US" dirty="0"/>
          </a:p>
          <a:p>
            <a:pPr marL="502920" lvl="1" indent="0">
              <a:buNone/>
            </a:pPr>
            <a:r>
              <a:rPr lang="en-US" dirty="0"/>
              <a:t>WHERE</a:t>
            </a:r>
          </a:p>
          <a:p>
            <a:pPr marL="502920" lvl="1" indent="0">
              <a:buNone/>
            </a:pPr>
            <a:r>
              <a:rPr lang="en-US" dirty="0"/>
              <a:t>{   </a:t>
            </a:r>
          </a:p>
          <a:p>
            <a:pPr marL="502920" lvl="1" indent="0">
              <a:buNone/>
            </a:pPr>
            <a:r>
              <a:rPr lang="en-US" dirty="0"/>
              <a:t>	SERVICE &lt;http://data.linkedmdb.org/sparql&gt; </a:t>
            </a:r>
          </a:p>
          <a:p>
            <a:pPr marL="502920" lvl="1" indent="0">
              <a:buNone/>
            </a:pPr>
            <a:r>
              <a:rPr lang="en-US" dirty="0"/>
              <a:t>  { ?</a:t>
            </a:r>
            <a:r>
              <a:rPr lang="en-US" dirty="0" err="1"/>
              <a:t>filmMdb</a:t>
            </a:r>
            <a:r>
              <a:rPr lang="en-US" dirty="0"/>
              <a:t> </a:t>
            </a:r>
            <a:r>
              <a:rPr lang="en-US" dirty="0" err="1"/>
              <a:t>rdfs:label</a:t>
            </a:r>
            <a:r>
              <a:rPr lang="en-US" dirty="0"/>
              <a:t> "boyhood".</a:t>
            </a:r>
          </a:p>
          <a:p>
            <a:pPr marL="502920" lvl="1" indent="0">
              <a:buNone/>
            </a:pPr>
            <a:r>
              <a:rPr lang="en-US" dirty="0"/>
              <a:t>    ?</a:t>
            </a:r>
            <a:r>
              <a:rPr lang="en-US" dirty="0" err="1"/>
              <a:t>filmMdb</a:t>
            </a:r>
            <a:r>
              <a:rPr lang="en-US" dirty="0"/>
              <a:t>  </a:t>
            </a:r>
            <a:r>
              <a:rPr lang="en-US" dirty="0" err="1"/>
              <a:t>imdb:director</a:t>
            </a:r>
            <a:r>
              <a:rPr lang="en-US" dirty="0"/>
              <a:t> ?director. </a:t>
            </a:r>
          </a:p>
          <a:p>
            <a:pPr marL="502920" lvl="1" indent="0">
              <a:buNone/>
            </a:pPr>
            <a:r>
              <a:rPr lang="en-US" dirty="0"/>
              <a:t>    ?director </a:t>
            </a:r>
            <a:r>
              <a:rPr lang="en-US" dirty="0" err="1"/>
              <a:t>imdb:director_name</a:t>
            </a:r>
            <a:r>
              <a:rPr lang="en-US" dirty="0"/>
              <a:t> ?</a:t>
            </a:r>
            <a:r>
              <a:rPr lang="en-US" dirty="0" err="1"/>
              <a:t>directorName</a:t>
            </a:r>
            <a:r>
              <a:rPr lang="en-US" dirty="0"/>
              <a:t>}</a:t>
            </a:r>
          </a:p>
          <a:p>
            <a:pPr marL="502920" lvl="1" indent="0">
              <a:buNone/>
            </a:pPr>
            <a:r>
              <a:rPr lang="en-US" dirty="0"/>
              <a:t>  </a:t>
            </a:r>
          </a:p>
          <a:p>
            <a:pPr marL="502920" lvl="1" indent="0">
              <a:buNone/>
            </a:pPr>
            <a:r>
              <a:rPr lang="en-US" dirty="0"/>
              <a:t>   SERVICE &lt;http://es.dbpedia.org/sparql&gt; </a:t>
            </a:r>
          </a:p>
          <a:p>
            <a:pPr marL="502920" lvl="1" indent="0">
              <a:buNone/>
            </a:pPr>
            <a:r>
              <a:rPr lang="en-US" dirty="0"/>
              <a:t>    { ?person </a:t>
            </a:r>
            <a:r>
              <a:rPr lang="en-US" dirty="0" err="1"/>
              <a:t>foaf:name</a:t>
            </a:r>
            <a:r>
              <a:rPr lang="en-US" dirty="0"/>
              <a:t> ?name . </a:t>
            </a:r>
          </a:p>
          <a:p>
            <a:pPr marL="502920" lvl="1" indent="0">
              <a:buNone/>
            </a:pPr>
            <a:r>
              <a:rPr lang="en-US" dirty="0"/>
              <a:t>      ?person </a:t>
            </a:r>
            <a:r>
              <a:rPr lang="en-US" dirty="0" err="1"/>
              <a:t>es-dbpedia-owl:lugarDeNacimiento</a:t>
            </a:r>
            <a:r>
              <a:rPr lang="en-US" dirty="0"/>
              <a:t> ?</a:t>
            </a:r>
            <a:r>
              <a:rPr lang="en-US" dirty="0" err="1"/>
              <a:t>birthPlace</a:t>
            </a:r>
            <a:r>
              <a:rPr lang="en-US" dirty="0"/>
              <a:t> .</a:t>
            </a:r>
          </a:p>
          <a:p>
            <a:pPr marL="502920" lvl="1" indent="0">
              <a:buNone/>
            </a:pPr>
            <a:r>
              <a:rPr lang="en-US" dirty="0"/>
              <a:t>      FILTER regex(?name, ?</a:t>
            </a:r>
            <a:r>
              <a:rPr lang="en-US" dirty="0" err="1"/>
              <a:t>directorName</a:t>
            </a:r>
            <a:r>
              <a:rPr lang="en-US" dirty="0"/>
              <a:t>)}</a:t>
            </a:r>
          </a:p>
          <a:p>
            <a:pPr marL="502920" lvl="1" indent="0">
              <a:buNone/>
            </a:pPr>
            <a:r>
              <a:rPr lang="en-US" dirty="0"/>
              <a:t>}</a:t>
            </a:r>
            <a:endParaRPr lang="es-ES" dirty="0" smtClean="0"/>
          </a:p>
        </p:txBody>
      </p:sp>
      <p:pic>
        <p:nvPicPr>
          <p:cNvPr id="5" name="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885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Ejercicio 5_1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_tradnl" dirty="0" smtClean="0"/>
              <a:t>Navegar en los siguiente </a:t>
            </a:r>
            <a:r>
              <a:rPr lang="es-ES_tradnl" dirty="0" err="1" smtClean="0"/>
              <a:t>datasets</a:t>
            </a:r>
            <a:r>
              <a:rPr lang="es-ES_tradnl" dirty="0"/>
              <a:t> </a:t>
            </a:r>
            <a:r>
              <a:rPr lang="es-ES_tradnl" dirty="0" smtClean="0"/>
              <a:t>introduciendo la URI de ejemplo:</a:t>
            </a:r>
          </a:p>
          <a:p>
            <a:pPr lvl="1"/>
            <a:r>
              <a:rPr lang="es-ES_tradnl" dirty="0" err="1"/>
              <a:t>BBPedia_ES</a:t>
            </a:r>
            <a:r>
              <a:rPr lang="es-ES_tradnl" dirty="0"/>
              <a:t> </a:t>
            </a:r>
            <a:endParaRPr lang="es-ES_tradnl" u="sng" dirty="0" smtClean="0"/>
          </a:p>
          <a:p>
            <a:pPr lvl="2"/>
            <a:r>
              <a:rPr lang="es-ES_tradnl" dirty="0" smtClean="0"/>
              <a:t>SPARQL: </a:t>
            </a:r>
            <a:r>
              <a:rPr lang="es-ES_tradnl" u="sng" dirty="0">
                <a:hlinkClick r:id="rId2"/>
              </a:rPr>
              <a:t>http://</a:t>
            </a:r>
            <a:r>
              <a:rPr lang="es-ES_tradnl" u="sng" dirty="0" smtClean="0">
                <a:hlinkClick r:id="rId2"/>
              </a:rPr>
              <a:t>es.dbpedia.org/sparql</a:t>
            </a:r>
            <a:endParaRPr lang="es-ES_tradnl" u="sng" dirty="0" smtClean="0"/>
          </a:p>
          <a:p>
            <a:pPr lvl="2"/>
            <a:r>
              <a:rPr lang="es-ES_tradnl" dirty="0" smtClean="0"/>
              <a:t>Ejemplo:</a:t>
            </a:r>
            <a:r>
              <a:rPr lang="es-ES_tradnl" dirty="0"/>
              <a:t> </a:t>
            </a:r>
            <a:r>
              <a:rPr lang="es-ES_tradnl" dirty="0" smtClean="0">
                <a:hlinkClick r:id="rId3"/>
              </a:rPr>
              <a:t>http</a:t>
            </a:r>
            <a:r>
              <a:rPr lang="es-ES_tradnl" dirty="0">
                <a:hlinkClick r:id="rId3"/>
              </a:rPr>
              <a:t>://</a:t>
            </a:r>
            <a:r>
              <a:rPr lang="es-ES_tradnl" dirty="0" smtClean="0">
                <a:hlinkClick r:id="rId3"/>
              </a:rPr>
              <a:t>www.dbpedia.org/page/Alicia_Keys</a:t>
            </a:r>
            <a:r>
              <a:rPr lang="es-ES_tradnl" dirty="0" smtClean="0"/>
              <a:t> </a:t>
            </a:r>
            <a:endParaRPr lang="es-ES_tradnl" u="sng" dirty="0" smtClean="0"/>
          </a:p>
          <a:p>
            <a:pPr lvl="1"/>
            <a:r>
              <a:rPr lang="en-US" dirty="0" err="1"/>
              <a:t>MusicBrainz</a:t>
            </a:r>
            <a:r>
              <a:rPr lang="en-US" dirty="0"/>
              <a:t> </a:t>
            </a:r>
            <a:endParaRPr lang="en-US" dirty="0" smtClean="0"/>
          </a:p>
          <a:p>
            <a:pPr lvl="2"/>
            <a:r>
              <a:rPr lang="es-ES_tradnl" dirty="0" smtClean="0"/>
              <a:t>SPARQL</a:t>
            </a:r>
            <a:r>
              <a:rPr lang="en-US" dirty="0" smtClean="0"/>
              <a:t>: </a:t>
            </a:r>
            <a:r>
              <a:rPr lang="en-US" dirty="0" smtClean="0">
                <a:hlinkClick r:id="rId4"/>
              </a:rPr>
              <a:t>http</a:t>
            </a:r>
            <a:r>
              <a:rPr lang="en-US" dirty="0">
                <a:hlinkClick r:id="rId4"/>
              </a:rPr>
              <a:t>://dbtune.org/musicbrainz/sparql</a:t>
            </a:r>
            <a:r>
              <a:rPr lang="en-US" dirty="0"/>
              <a:t> </a:t>
            </a:r>
            <a:endParaRPr lang="en-US" dirty="0" smtClean="0"/>
          </a:p>
          <a:p>
            <a:pPr lvl="2"/>
            <a:r>
              <a:rPr lang="es-ES_tradnl" dirty="0" smtClean="0"/>
              <a:t>Ejemplo:</a:t>
            </a:r>
            <a:r>
              <a:rPr lang="en-US" u="sng" dirty="0"/>
              <a:t> </a:t>
            </a:r>
            <a:r>
              <a:rPr lang="en-US" u="sng" dirty="0" smtClean="0">
                <a:hlinkClick r:id="rId5"/>
              </a:rPr>
              <a:t>http</a:t>
            </a:r>
            <a:r>
              <a:rPr lang="en-US" u="sng" dirty="0">
                <a:hlinkClick r:id="rId5"/>
              </a:rPr>
              <a:t>://</a:t>
            </a:r>
            <a:r>
              <a:rPr lang="en-US" u="sng" dirty="0" smtClean="0">
                <a:hlinkClick r:id="rId5"/>
              </a:rPr>
              <a:t>dbtune.org/musicbrainz/resource/artist/704acdbb-1415-4782-b0b6-0596b8c55e46</a:t>
            </a:r>
            <a:endParaRPr lang="en-US" dirty="0"/>
          </a:p>
          <a:p>
            <a:pPr lvl="1"/>
            <a:r>
              <a:rPr lang="es-ES_tradnl" dirty="0"/>
              <a:t>Web n+1 el </a:t>
            </a:r>
            <a:r>
              <a:rPr lang="es-ES_tradnl" dirty="0" smtClean="0"/>
              <a:t>viajero</a:t>
            </a:r>
            <a:endParaRPr lang="es-ES_tradnl" dirty="0"/>
          </a:p>
          <a:p>
            <a:pPr lvl="2"/>
            <a:r>
              <a:rPr lang="es-ES_tradnl" dirty="0" smtClean="0"/>
              <a:t>SPARQL: </a:t>
            </a:r>
            <a:r>
              <a:rPr lang="es-ES_tradnl" dirty="0" smtClean="0">
                <a:hlinkClick r:id="rId6"/>
              </a:rPr>
              <a:t>http</a:t>
            </a:r>
            <a:r>
              <a:rPr lang="es-ES_tradnl" dirty="0">
                <a:hlinkClick r:id="rId6"/>
              </a:rPr>
              <a:t>://</a:t>
            </a:r>
            <a:r>
              <a:rPr lang="es-ES_tradnl" dirty="0" smtClean="0">
                <a:hlinkClick r:id="rId6"/>
              </a:rPr>
              <a:t>webenemasuno.linkeddata.es/sparql</a:t>
            </a:r>
            <a:r>
              <a:rPr lang="es-ES_tradnl" dirty="0" smtClean="0"/>
              <a:t>)</a:t>
            </a:r>
          </a:p>
          <a:p>
            <a:pPr lvl="2"/>
            <a:r>
              <a:rPr lang="es-ES_tradnl" dirty="0" smtClean="0"/>
              <a:t>Ejemplo: </a:t>
            </a:r>
            <a:r>
              <a:rPr lang="es-ES_tradnl" u="sng" dirty="0" smtClean="0">
                <a:hlinkClick r:id="rId7"/>
              </a:rPr>
              <a:t>http</a:t>
            </a:r>
            <a:r>
              <a:rPr lang="es-ES_tradnl" u="sng" dirty="0">
                <a:hlinkClick r:id="rId7"/>
              </a:rPr>
              <a:t>://webenemasuno.linkeddata.es/page/elviajero/resource/Guide/20060513ELPVIALBV_5.TES</a:t>
            </a:r>
            <a:endParaRPr lang="en-US" dirty="0"/>
          </a:p>
          <a:p>
            <a:pPr lvl="1"/>
            <a:r>
              <a:rPr lang="de-DE" dirty="0"/>
              <a:t>MDB</a:t>
            </a:r>
            <a:r>
              <a:rPr lang="de-DE" dirty="0" smtClean="0"/>
              <a:t>:</a:t>
            </a:r>
          </a:p>
          <a:p>
            <a:pPr lvl="2"/>
            <a:r>
              <a:rPr lang="de-DE" dirty="0" smtClean="0"/>
              <a:t>SPARQL: </a:t>
            </a:r>
            <a:r>
              <a:rPr lang="de-DE" u="sng" dirty="0" smtClean="0">
                <a:hlinkClick r:id="rId8"/>
              </a:rPr>
              <a:t>http</a:t>
            </a:r>
            <a:r>
              <a:rPr lang="de-DE" u="sng" dirty="0">
                <a:hlinkClick r:id="rId8"/>
              </a:rPr>
              <a:t>://</a:t>
            </a:r>
            <a:r>
              <a:rPr lang="de-DE" u="sng" dirty="0" smtClean="0">
                <a:hlinkClick r:id="rId8"/>
              </a:rPr>
              <a:t>data.linkedmdb.org/sparql</a:t>
            </a:r>
            <a:endParaRPr lang="de-DE" u="sng" dirty="0" smtClean="0"/>
          </a:p>
          <a:p>
            <a:pPr lvl="2"/>
            <a:r>
              <a:rPr lang="es-ES_tradnl" dirty="0"/>
              <a:t>Ejemplo</a:t>
            </a:r>
            <a:r>
              <a:rPr lang="es-ES_tradnl" dirty="0" smtClean="0"/>
              <a:t>: </a:t>
            </a:r>
            <a:r>
              <a:rPr lang="de-DE" dirty="0">
                <a:hlinkClick r:id="rId9"/>
              </a:rPr>
              <a:t>http://</a:t>
            </a:r>
            <a:r>
              <a:rPr lang="de-DE" dirty="0" smtClean="0">
                <a:hlinkClick r:id="rId9"/>
              </a:rPr>
              <a:t>data.linkedmdb.org/page/film/300</a:t>
            </a:r>
            <a:endParaRPr lang="en-US" dirty="0" smtClean="0"/>
          </a:p>
          <a:p>
            <a:r>
              <a:rPr lang="es-ES_tradnl" dirty="0" smtClean="0"/>
              <a:t>Y determinar los siguiente:</a:t>
            </a:r>
          </a:p>
          <a:p>
            <a:pPr lvl="1"/>
            <a:r>
              <a:rPr lang="es-ES_tradnl" dirty="0" smtClean="0"/>
              <a:t>Que tipo de entidades esta describiendo</a:t>
            </a:r>
          </a:p>
          <a:p>
            <a:pPr lvl="1"/>
            <a:r>
              <a:rPr lang="es-ES_tradnl" dirty="0" smtClean="0"/>
              <a:t>titulo o </a:t>
            </a:r>
            <a:r>
              <a:rPr lang="es-ES_tradnl" dirty="0" err="1" smtClean="0"/>
              <a:t>name</a:t>
            </a:r>
            <a:r>
              <a:rPr lang="es-ES_tradnl" dirty="0" smtClean="0"/>
              <a:t> que tiene las entidades</a:t>
            </a:r>
          </a:p>
          <a:p>
            <a:pPr lvl="1"/>
            <a:r>
              <a:rPr lang="es-ES_tradnl" dirty="0" smtClean="0"/>
              <a:t>vocabulario usado para indicar el titulo o </a:t>
            </a:r>
            <a:r>
              <a:rPr lang="es-ES_tradnl" dirty="0" err="1" smtClean="0"/>
              <a:t>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879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Abriendo datos…</a:t>
            </a:r>
            <a:endParaRPr lang="es-ES" dirty="0"/>
          </a:p>
        </p:txBody>
      </p:sp>
      <p:pic>
        <p:nvPicPr>
          <p:cNvPr id="5" name="0 Image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45" y="2165265"/>
            <a:ext cx="3048000" cy="2767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884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Referencias</a:t>
            </a:r>
            <a:r>
              <a:rPr lang="es-ES" dirty="0" smtClean="0"/>
              <a:t/>
            </a:r>
            <a:br>
              <a:rPr lang="es-ES" dirty="0" smtClean="0"/>
            </a:b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04965" y="538620"/>
            <a:ext cx="7315200" cy="6053230"/>
          </a:xfrm>
        </p:spPr>
        <p:txBody>
          <a:bodyPr>
            <a:normAutofit/>
          </a:bodyPr>
          <a:lstStyle/>
          <a:p>
            <a:r>
              <a:rPr lang="es-ES_tradnl" dirty="0">
                <a:hlinkClick r:id="rId3" action="ppaction://hlinkfile"/>
              </a:rPr>
              <a:t>file:///C:/</a:t>
            </a:r>
            <a:r>
              <a:rPr lang="es-ES_tradnl" dirty="0" smtClean="0">
                <a:hlinkClick r:id="rId3" action="ppaction://hlinkfile"/>
              </a:rPr>
              <a:t>Users/a181115/Downloads/3923-4768-1-PB.pdf</a:t>
            </a:r>
            <a:endParaRPr lang="es-ES_tradnl" dirty="0" smtClean="0"/>
          </a:p>
          <a:p>
            <a:r>
              <a:rPr lang="es-ES" dirty="0">
                <a:hlinkClick r:id="rId4"/>
              </a:rPr>
              <a:t>http://datos.fundacionctic.org/2009/12/como-publicar-linked-data</a:t>
            </a:r>
            <a:r>
              <a:rPr lang="es-ES" dirty="0" smtClean="0">
                <a:hlinkClick r:id="rId4"/>
              </a:rPr>
              <a:t>/</a:t>
            </a:r>
            <a:endParaRPr lang="es-ES" dirty="0" smtClean="0"/>
          </a:p>
          <a:p>
            <a:r>
              <a:rPr lang="es-ES" dirty="0">
                <a:hlinkClick r:id="rId5"/>
              </a:rPr>
              <a:t>http://</a:t>
            </a:r>
            <a:r>
              <a:rPr lang="es-ES" dirty="0" smtClean="0">
                <a:hlinkClick r:id="rId5"/>
              </a:rPr>
              <a:t>linkeddata.org/guides-and-tutorials</a:t>
            </a:r>
            <a:endParaRPr lang="es-ES" dirty="0" smtClean="0"/>
          </a:p>
          <a:p>
            <a:r>
              <a:rPr lang="es-ES" dirty="0"/>
              <a:t>https://</a:t>
            </a:r>
            <a:r>
              <a:rPr lang="es-ES" dirty="0" smtClean="0"/>
              <a:t>books.google.es/books?id=YJgvBQAAQBAJ&amp;pg=PA442&amp;lpg=PA442&amp;dq=Linked+Open+Data+as+the+Fuel+for+Smarter+Cities&amp;source=bl&amp;ots=XPCI79-qkX&amp;sig=5Xk96ys0wyJJabOSCoGNarsQ7k0&amp;hl=es&amp;sa=X&amp;ei=Z9UFVfLSONX5ao3igdgB&amp;ved=0CEQQ6AEwBQ#v=onepage&amp;q=Linked%20Open%20Data%20as%20the%20Fuel%20for%20Smarter%20Cities&amp;f=false</a:t>
            </a:r>
          </a:p>
          <a:p>
            <a:r>
              <a:rPr lang="es-ES" dirty="0" smtClean="0"/>
              <a:t>http</a:t>
            </a:r>
            <a:r>
              <a:rPr lang="es-ES" dirty="0"/>
              <a:t>://visualbox.org/presentations/twed12/#/14</a:t>
            </a:r>
          </a:p>
        </p:txBody>
      </p:sp>
      <p:pic>
        <p:nvPicPr>
          <p:cNvPr id="5" name="0 Imagen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109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Datos aislado y cada uno con su formato</a:t>
            </a:r>
            <a:r>
              <a:rPr lang="es-ES" dirty="0" smtClean="0"/>
              <a:t/>
            </a:r>
            <a:br>
              <a:rPr lang="es-ES" dirty="0" smtClean="0"/>
            </a:b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04965" y="538620"/>
            <a:ext cx="7315200" cy="6053230"/>
          </a:xfrm>
        </p:spPr>
        <p:txBody>
          <a:bodyPr>
            <a:normAutofit/>
          </a:bodyPr>
          <a:lstStyle/>
          <a:p>
            <a:endParaRPr lang="es-ES" dirty="0" smtClean="0"/>
          </a:p>
        </p:txBody>
      </p:sp>
      <p:pic>
        <p:nvPicPr>
          <p:cNvPr id="5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54" t="28299" r="40849" b="11631"/>
          <a:stretch/>
        </p:blipFill>
        <p:spPr bwMode="auto">
          <a:xfrm>
            <a:off x="3949699" y="800100"/>
            <a:ext cx="7181997" cy="4940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12445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Producir/Consumir los datos</a:t>
            </a:r>
            <a:r>
              <a:rPr lang="es-ES" dirty="0" smtClean="0"/>
              <a:t/>
            </a:r>
            <a:br>
              <a:rPr lang="es-ES" dirty="0" smtClean="0"/>
            </a:b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04965" y="538620"/>
            <a:ext cx="7315200" cy="6053230"/>
          </a:xfrm>
        </p:spPr>
        <p:txBody>
          <a:bodyPr>
            <a:normAutofit/>
          </a:bodyPr>
          <a:lstStyle/>
          <a:p>
            <a:endParaRPr lang="es-ES" dirty="0" smtClean="0"/>
          </a:p>
        </p:txBody>
      </p:sp>
      <p:pic>
        <p:nvPicPr>
          <p:cNvPr id="5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5" t="28472" r="38017" b="9888"/>
          <a:stretch/>
        </p:blipFill>
        <p:spPr bwMode="auto">
          <a:xfrm>
            <a:off x="4114800" y="1155700"/>
            <a:ext cx="7188200" cy="45090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6341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Linked</a:t>
            </a:r>
            <a:r>
              <a:rPr lang="es-ES_tradnl" dirty="0" smtClean="0"/>
              <a:t> Data</a:t>
            </a:r>
            <a:r>
              <a:rPr lang="es-ES" dirty="0" smtClean="0"/>
              <a:t/>
            </a:r>
            <a:br>
              <a:rPr lang="es-ES" dirty="0" smtClean="0"/>
            </a:br>
            <a:endParaRPr lang="es-ES" dirty="0"/>
          </a:p>
        </p:txBody>
      </p:sp>
      <p:pic>
        <p:nvPicPr>
          <p:cNvPr id="5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72" t="25702" r="47049" b="9142"/>
          <a:stretch/>
        </p:blipFill>
        <p:spPr bwMode="auto">
          <a:xfrm>
            <a:off x="4343400" y="412862"/>
            <a:ext cx="6324600" cy="5162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15316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Open data</a:t>
            </a:r>
            <a:br>
              <a:rPr lang="es-ES" dirty="0"/>
            </a:br>
            <a:r>
              <a:rPr lang="es-ES" dirty="0" err="1"/>
              <a:t>Linked</a:t>
            </a:r>
            <a:r>
              <a:rPr lang="es-ES" dirty="0"/>
              <a:t> Data</a:t>
            </a:r>
            <a:br>
              <a:rPr lang="es-ES" dirty="0"/>
            </a:br>
            <a:r>
              <a:rPr lang="es-ES" dirty="0"/>
              <a:t>LOD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729568" y="698500"/>
            <a:ext cx="7315200" cy="5511800"/>
          </a:xfrm>
        </p:spPr>
        <p:txBody>
          <a:bodyPr>
            <a:normAutofit/>
          </a:bodyPr>
          <a:lstStyle/>
          <a:p>
            <a:pPr marL="0" lvl="1" indent="0">
              <a:spcBef>
                <a:spcPts val="1200"/>
              </a:spcBef>
              <a:buNone/>
            </a:pPr>
            <a:endParaRPr lang="es-ES_tradnl" sz="2000" dirty="0">
              <a:sym typeface="Wingdings" panose="05000000000000000000" pitchFamily="2" charset="2"/>
            </a:endParaRPr>
          </a:p>
          <a:p>
            <a:pPr marL="182880" lvl="1">
              <a:spcBef>
                <a:spcPts val="1200"/>
              </a:spcBef>
            </a:pPr>
            <a:r>
              <a:rPr lang="es-ES_tradnl" sz="2000" dirty="0">
                <a:sym typeface="Wingdings" panose="05000000000000000000" pitchFamily="2" charset="2"/>
              </a:rPr>
              <a:t>Open data  Datos  que se ponen disponibles </a:t>
            </a:r>
            <a:r>
              <a:rPr lang="es-ES_tradnl" sz="2000" dirty="0" smtClean="0">
                <a:sym typeface="Wingdings" panose="05000000000000000000" pitchFamily="2" charset="2"/>
              </a:rPr>
              <a:t>públicamente</a:t>
            </a:r>
          </a:p>
          <a:p>
            <a:pPr marL="640080" lvl="2">
              <a:spcBef>
                <a:spcPts val="1200"/>
              </a:spcBef>
            </a:pPr>
            <a:r>
              <a:rPr lang="es-ES_tradnl" dirty="0" smtClean="0"/>
              <a:t>No tienen porque ser RDF (puede ser </a:t>
            </a:r>
            <a:r>
              <a:rPr lang="es-ES_tradnl" dirty="0" err="1" smtClean="0"/>
              <a:t>csv</a:t>
            </a:r>
            <a:r>
              <a:rPr lang="es-ES_tradnl" dirty="0" smtClean="0"/>
              <a:t>). Solo es publicar datos.</a:t>
            </a:r>
          </a:p>
          <a:p>
            <a:pPr marL="640080" lvl="2">
              <a:spcBef>
                <a:spcPts val="1200"/>
              </a:spcBef>
            </a:pPr>
            <a:r>
              <a:rPr lang="es-ES_tradnl" dirty="0" smtClean="0"/>
              <a:t>La comunidad de Madrid tiene su portal: </a:t>
            </a:r>
            <a:r>
              <a:rPr lang="es-ES_tradnl" dirty="0" smtClean="0">
                <a:hlinkClick r:id="rId2"/>
              </a:rPr>
              <a:t>http</a:t>
            </a:r>
            <a:r>
              <a:rPr lang="es-ES_tradnl" dirty="0">
                <a:hlinkClick r:id="rId2"/>
              </a:rPr>
              <a:t>://datos.madrid.es/portal/site/egob</a:t>
            </a:r>
            <a:r>
              <a:rPr lang="es-ES_tradnl" dirty="0" smtClean="0">
                <a:hlinkClick r:id="rId2"/>
              </a:rPr>
              <a:t>/</a:t>
            </a:r>
            <a:endParaRPr lang="es-ES_tradnl" dirty="0" smtClean="0"/>
          </a:p>
          <a:p>
            <a:pPr marL="640080" lvl="2">
              <a:spcBef>
                <a:spcPts val="1200"/>
              </a:spcBef>
            </a:pPr>
            <a:r>
              <a:rPr lang="es-ES_tradnl" dirty="0" smtClean="0"/>
              <a:t>Hay bastantes iniciativas, concursos para crear aplicaciones o proyectos que reutilicen los datos abiertos </a:t>
            </a:r>
          </a:p>
          <a:p>
            <a:pPr marL="1097280" lvl="3">
              <a:spcBef>
                <a:spcPts val="1200"/>
              </a:spcBef>
            </a:pPr>
            <a:r>
              <a:rPr lang="es-ES_tradnl" dirty="0" smtClean="0"/>
              <a:t>http</a:t>
            </a:r>
            <a:r>
              <a:rPr lang="es-ES_tradnl" dirty="0"/>
              <a:t>://datos.gob.es/content/hackathones-de-datos-abiertos-espana</a:t>
            </a:r>
          </a:p>
          <a:p>
            <a:pPr marL="1097280" lvl="3">
              <a:spcBef>
                <a:spcPts val="1200"/>
              </a:spcBef>
            </a:pPr>
            <a:r>
              <a:rPr lang="es-ES_tradnl" dirty="0" smtClean="0"/>
              <a:t>http</a:t>
            </a:r>
            <a:r>
              <a:rPr lang="es-ES_tradnl" dirty="0"/>
              <a:t>://www.fujitsu.com/es/linked-open-data-2015/</a:t>
            </a:r>
            <a:endParaRPr lang="es-ES_tradnl" dirty="0" smtClean="0"/>
          </a:p>
          <a:p>
            <a:pPr marL="182880" lvl="1">
              <a:spcBef>
                <a:spcPts val="1200"/>
              </a:spcBef>
            </a:pPr>
            <a:r>
              <a:rPr lang="es-ES_tradnl" sz="2000" dirty="0" err="1" smtClean="0"/>
              <a:t>Linked</a:t>
            </a:r>
            <a:r>
              <a:rPr lang="es-ES_tradnl" sz="2000" dirty="0" smtClean="0"/>
              <a:t> </a:t>
            </a:r>
            <a:r>
              <a:rPr lang="es-ES_tradnl" sz="2000" dirty="0"/>
              <a:t>data </a:t>
            </a:r>
            <a:r>
              <a:rPr lang="es-ES_tradnl" sz="2000" dirty="0">
                <a:sym typeface="Wingdings" panose="05000000000000000000" pitchFamily="2" charset="2"/>
              </a:rPr>
              <a:t> conjunto de buenas practicas para publicar datos</a:t>
            </a:r>
          </a:p>
          <a:p>
            <a:pPr marL="182880" lvl="1">
              <a:spcBef>
                <a:spcPts val="1200"/>
              </a:spcBef>
            </a:pPr>
            <a:r>
              <a:rPr lang="es-ES_tradnl" sz="2000" dirty="0" err="1"/>
              <a:t>Linked</a:t>
            </a:r>
            <a:r>
              <a:rPr lang="es-ES_tradnl" sz="2000" dirty="0"/>
              <a:t> Open Data </a:t>
            </a:r>
            <a:r>
              <a:rPr lang="es-ES_tradnl" sz="2000" dirty="0">
                <a:sym typeface="Wingdings" panose="05000000000000000000" pitchFamily="2" charset="2"/>
              </a:rPr>
              <a:t> </a:t>
            </a:r>
            <a:r>
              <a:rPr lang="es-ES_tradnl" sz="2000" dirty="0" smtClean="0">
                <a:sym typeface="Wingdings" panose="05000000000000000000" pitchFamily="2" charset="2"/>
              </a:rPr>
              <a:t>Datos publicados bajo las recomendaciones de </a:t>
            </a:r>
            <a:r>
              <a:rPr lang="es-ES_tradnl" sz="2000" dirty="0" err="1" smtClean="0">
                <a:sym typeface="Wingdings" panose="05000000000000000000" pitchFamily="2" charset="2"/>
              </a:rPr>
              <a:t>Linked</a:t>
            </a:r>
            <a:r>
              <a:rPr lang="es-ES_tradnl" sz="2000" dirty="0" smtClean="0">
                <a:sym typeface="Wingdings" panose="05000000000000000000" pitchFamily="2" charset="2"/>
              </a:rPr>
              <a:t> </a:t>
            </a:r>
            <a:r>
              <a:rPr lang="es-ES_tradnl" sz="2000" dirty="0">
                <a:sym typeface="Wingdings" panose="05000000000000000000" pitchFamily="2" charset="2"/>
              </a:rPr>
              <a:t>data publicados </a:t>
            </a:r>
            <a:r>
              <a:rPr lang="es-ES_tradnl" dirty="0" smtClean="0">
                <a:sym typeface="Wingdings" panose="05000000000000000000" pitchFamily="2" charset="2"/>
              </a:rPr>
              <a:t>bajo </a:t>
            </a:r>
            <a:r>
              <a:rPr lang="es-ES_tradnl" dirty="0">
                <a:sym typeface="Wingdings" panose="05000000000000000000" pitchFamily="2" charset="2"/>
              </a:rPr>
              <a:t>una licencia </a:t>
            </a:r>
            <a:r>
              <a:rPr lang="es-ES_tradnl" dirty="0" smtClean="0">
                <a:sym typeface="Wingdings" panose="05000000000000000000" pitchFamily="2" charset="2"/>
              </a:rPr>
              <a:t>abierta</a:t>
            </a:r>
          </a:p>
          <a:p>
            <a:pPr marL="640080" lvl="2">
              <a:spcBef>
                <a:spcPts val="1200"/>
              </a:spcBef>
            </a:pPr>
            <a:r>
              <a:rPr lang="es-ES_tradnl" dirty="0" err="1" smtClean="0">
                <a:sym typeface="Wingdings" panose="05000000000000000000" pitchFamily="2" charset="2"/>
              </a:rPr>
              <a:t>Datasets</a:t>
            </a:r>
            <a:r>
              <a:rPr lang="es-ES_tradnl" dirty="0" smtClean="0">
                <a:sym typeface="Wingdings" panose="05000000000000000000" pitchFamily="2" charset="2"/>
              </a:rPr>
              <a:t> recogidos en LOD Cloud</a:t>
            </a:r>
            <a:endParaRPr lang="es-ES_tradnl" dirty="0"/>
          </a:p>
        </p:txBody>
      </p:sp>
      <p:pic>
        <p:nvPicPr>
          <p:cNvPr id="5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149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Las cinco estrellas de los datos abiertos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lvl="1" indent="0">
              <a:spcBef>
                <a:spcPts val="1200"/>
              </a:spcBef>
              <a:buNone/>
            </a:pPr>
            <a:endParaRPr lang="es-ES_tradnl" sz="2000" dirty="0">
              <a:sym typeface="Wingdings" panose="05000000000000000000" pitchFamily="2" charset="2"/>
            </a:endParaRPr>
          </a:p>
          <a:p>
            <a:pPr marL="182880" lvl="1">
              <a:spcBef>
                <a:spcPts val="1200"/>
              </a:spcBef>
            </a:pPr>
            <a:r>
              <a:rPr lang="es-ES" sz="2000" dirty="0">
                <a:sym typeface="Wingdings" panose="05000000000000000000" pitchFamily="2" charset="2"/>
              </a:rPr>
              <a:t>Una estrella: ofrecer los datos en cualquier formato, aunque sean difíciles de manipular, como un </a:t>
            </a:r>
            <a:r>
              <a:rPr lang="es-ES" sz="2000" dirty="0" err="1">
                <a:sym typeface="Wingdings" panose="05000000000000000000" pitchFamily="2" charset="2"/>
              </a:rPr>
              <a:t>pdf</a:t>
            </a:r>
            <a:r>
              <a:rPr lang="es-ES" sz="2000" dirty="0">
                <a:sym typeface="Wingdings" panose="05000000000000000000" pitchFamily="2" charset="2"/>
              </a:rPr>
              <a:t> o una imagen escaneada</a:t>
            </a:r>
            <a:r>
              <a:rPr lang="es-ES" sz="2000" dirty="0" smtClean="0">
                <a:sym typeface="Wingdings" panose="05000000000000000000" pitchFamily="2" charset="2"/>
              </a:rPr>
              <a:t>.</a:t>
            </a:r>
            <a:endParaRPr lang="es-ES" sz="2000" dirty="0">
              <a:sym typeface="Wingdings" panose="05000000000000000000" pitchFamily="2" charset="2"/>
            </a:endParaRPr>
          </a:p>
          <a:p>
            <a:pPr marL="182880" lvl="1">
              <a:spcBef>
                <a:spcPts val="1200"/>
              </a:spcBef>
            </a:pPr>
            <a:r>
              <a:rPr lang="es-ES" sz="2000" dirty="0" smtClean="0">
                <a:sym typeface="Wingdings" panose="05000000000000000000" pitchFamily="2" charset="2"/>
              </a:rPr>
              <a:t>Dos </a:t>
            </a:r>
            <a:r>
              <a:rPr lang="es-ES" sz="2000" dirty="0">
                <a:sym typeface="Wingdings" panose="05000000000000000000" pitchFamily="2" charset="2"/>
              </a:rPr>
              <a:t>estrellas: entregar los datos de manera estructurada, como en un archivo </a:t>
            </a:r>
            <a:r>
              <a:rPr lang="es-ES" sz="2000" dirty="0" err="1">
                <a:sym typeface="Wingdings" panose="05000000000000000000" pitchFamily="2" charset="2"/>
              </a:rPr>
              <a:t>excel</a:t>
            </a:r>
            <a:r>
              <a:rPr lang="es-ES" sz="2000" dirty="0">
                <a:sym typeface="Wingdings" panose="05000000000000000000" pitchFamily="2" charset="2"/>
              </a:rPr>
              <a:t> con </a:t>
            </a:r>
            <a:r>
              <a:rPr lang="es-ES" sz="2000" dirty="0" err="1">
                <a:sym typeface="Wingdings" panose="05000000000000000000" pitchFamily="2" charset="2"/>
              </a:rPr>
              <a:t>extension</a:t>
            </a:r>
            <a:r>
              <a:rPr lang="es-ES" sz="2000" dirty="0">
                <a:sym typeface="Wingdings" panose="05000000000000000000" pitchFamily="2" charset="2"/>
              </a:rPr>
              <a:t> </a:t>
            </a:r>
            <a:r>
              <a:rPr lang="es-ES" sz="2000" dirty="0" err="1">
                <a:sym typeface="Wingdings" panose="05000000000000000000" pitchFamily="2" charset="2"/>
              </a:rPr>
              <a:t>xls</a:t>
            </a:r>
            <a:r>
              <a:rPr lang="es-ES" sz="2000" dirty="0">
                <a:sym typeface="Wingdings" panose="05000000000000000000" pitchFamily="2" charset="2"/>
              </a:rPr>
              <a:t>.</a:t>
            </a:r>
          </a:p>
          <a:p>
            <a:pPr marL="182880" lvl="1">
              <a:spcBef>
                <a:spcPts val="1200"/>
              </a:spcBef>
            </a:pPr>
            <a:r>
              <a:rPr lang="es-ES" sz="2000" dirty="0" smtClean="0">
                <a:sym typeface="Wingdings" panose="05000000000000000000" pitchFamily="2" charset="2"/>
              </a:rPr>
              <a:t>Tres </a:t>
            </a:r>
            <a:r>
              <a:rPr lang="es-ES" sz="2000" dirty="0">
                <a:sym typeface="Wingdings" panose="05000000000000000000" pitchFamily="2" charset="2"/>
              </a:rPr>
              <a:t>estrellas: entregar los datos en un formato que no sea propietario, como </a:t>
            </a:r>
            <a:r>
              <a:rPr lang="es-ES" sz="2000" dirty="0" err="1">
                <a:sym typeface="Wingdings" panose="05000000000000000000" pitchFamily="2" charset="2"/>
              </a:rPr>
              <a:t>csv</a:t>
            </a:r>
            <a:r>
              <a:rPr lang="es-ES" sz="2000" dirty="0">
                <a:sym typeface="Wingdings" panose="05000000000000000000" pitchFamily="2" charset="2"/>
              </a:rPr>
              <a:t> en vez de </a:t>
            </a:r>
            <a:r>
              <a:rPr lang="es-ES" sz="2000" dirty="0" err="1" smtClean="0">
                <a:sym typeface="Wingdings" panose="05000000000000000000" pitchFamily="2" charset="2"/>
              </a:rPr>
              <a:t>excel</a:t>
            </a:r>
            <a:endParaRPr lang="es-ES" sz="2000" dirty="0">
              <a:sym typeface="Wingdings" panose="05000000000000000000" pitchFamily="2" charset="2"/>
            </a:endParaRPr>
          </a:p>
          <a:p>
            <a:pPr marL="182880" lvl="1">
              <a:spcBef>
                <a:spcPts val="1200"/>
              </a:spcBef>
            </a:pPr>
            <a:r>
              <a:rPr lang="es-ES" sz="2000" dirty="0">
                <a:sym typeface="Wingdings" panose="05000000000000000000" pitchFamily="2" charset="2"/>
              </a:rPr>
              <a:t>Cuatro estrellas: usar </a:t>
            </a:r>
            <a:r>
              <a:rPr lang="es-ES" sz="2000" dirty="0" err="1">
                <a:sym typeface="Wingdings" panose="05000000000000000000" pitchFamily="2" charset="2"/>
              </a:rPr>
              <a:t>URIs</a:t>
            </a:r>
            <a:r>
              <a:rPr lang="es-ES" sz="2000" dirty="0">
                <a:sym typeface="Wingdings" panose="05000000000000000000" pitchFamily="2" charset="2"/>
              </a:rPr>
              <a:t> (que es una dirección web de un dato que sirve para enlazarlo con otros datos) para identificar cosas y propiedades, de manera que se pueda apuntar a los datos. Requiere usar un estándar </a:t>
            </a:r>
            <a:r>
              <a:rPr lang="es-ES" sz="2000" dirty="0" smtClean="0">
                <a:sym typeface="Wingdings" panose="05000000000000000000" pitchFamily="2" charset="2"/>
              </a:rPr>
              <a:t>RDF</a:t>
            </a:r>
            <a:endParaRPr lang="es-ES" sz="2000" dirty="0">
              <a:sym typeface="Wingdings" panose="05000000000000000000" pitchFamily="2" charset="2"/>
            </a:endParaRPr>
          </a:p>
          <a:p>
            <a:pPr marL="182880" lvl="1">
              <a:spcBef>
                <a:spcPts val="1200"/>
              </a:spcBef>
            </a:pPr>
            <a:r>
              <a:rPr lang="es-ES" sz="2000" dirty="0" smtClean="0">
                <a:sym typeface="Wingdings" panose="05000000000000000000" pitchFamily="2" charset="2"/>
              </a:rPr>
              <a:t>Cinco </a:t>
            </a:r>
            <a:r>
              <a:rPr lang="es-ES" sz="2000" dirty="0">
                <a:sym typeface="Wingdings" panose="05000000000000000000" pitchFamily="2" charset="2"/>
              </a:rPr>
              <a:t>estrellas: vincular sus datos con los de otras personas, dotándolos de contexto. En la práctica, a que la información entregada también apunte a otras fuentes de datos. Por ejemplo, si publico información sobre un libro dentro de mis datos, enlazar descripciones del libro que pertenezcan a otros publicadores (por ejemplo </a:t>
            </a:r>
            <a:r>
              <a:rPr lang="es-ES" sz="2000" dirty="0" err="1">
                <a:sym typeface="Wingdings" panose="05000000000000000000" pitchFamily="2" charset="2"/>
              </a:rPr>
              <a:t>DBPedia</a:t>
            </a:r>
            <a:r>
              <a:rPr lang="es-ES" sz="2000" dirty="0">
                <a:sym typeface="Wingdings" panose="05000000000000000000" pitchFamily="2" charset="2"/>
              </a:rPr>
              <a:t> o Amazon).</a:t>
            </a:r>
            <a:endParaRPr lang="es-ES_tradnl" dirty="0"/>
          </a:p>
        </p:txBody>
      </p:sp>
      <p:pic>
        <p:nvPicPr>
          <p:cNvPr id="5" name="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003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rco">
  <a:themeElements>
    <a:clrScheme name="Marco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Marco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arco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Marco</Template>
  <TotalTime>0</TotalTime>
  <Words>2215</Words>
  <Application>Microsoft Office PowerPoint</Application>
  <PresentationFormat>Custom</PresentationFormat>
  <Paragraphs>391</Paragraphs>
  <Slides>40</Slides>
  <Notes>30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Marco</vt:lpstr>
      <vt:lpstr>Linked Data </vt:lpstr>
      <vt:lpstr>Índice e Introducción</vt:lpstr>
      <vt:lpstr>Índice</vt:lpstr>
      <vt:lpstr>Abriendo datos…</vt:lpstr>
      <vt:lpstr>Datos aislado y cada uno con su formato </vt:lpstr>
      <vt:lpstr>Producir/Consumir los datos </vt:lpstr>
      <vt:lpstr>Linked Data </vt:lpstr>
      <vt:lpstr>Open data Linked Data LOD</vt:lpstr>
      <vt:lpstr>Las cinco estrellas de los datos abiertos</vt:lpstr>
      <vt:lpstr>BankRank</vt:lpstr>
      <vt:lpstr>Iniciativas </vt:lpstr>
      <vt:lpstr>Linked Data: Conceptos Básicos</vt:lpstr>
      <vt:lpstr>Linked Data: Conceptos Básicos</vt:lpstr>
      <vt:lpstr>Linked Data: Conceptos Básicos</vt:lpstr>
      <vt:lpstr>Linked Data: Conceptos Básicos</vt:lpstr>
      <vt:lpstr>Linked Data: Conceptos Básicos</vt:lpstr>
      <vt:lpstr>Linked Data: Conceptos Básicos</vt:lpstr>
      <vt:lpstr>Linked Data: Conceptos Básicos</vt:lpstr>
      <vt:lpstr>Linked Data: Conceptos Básicos</vt:lpstr>
      <vt:lpstr>Linked Data: Conceptos Básicos</vt:lpstr>
      <vt:lpstr>Linked Data: Conceptos Básicos</vt:lpstr>
      <vt:lpstr>Linked Data: Conceptos Básicos</vt:lpstr>
      <vt:lpstr>Linked Data: Conceptos Básicos</vt:lpstr>
      <vt:lpstr>Linked Data: Principios Básicos</vt:lpstr>
      <vt:lpstr>Linked Data: LOD Cloud</vt:lpstr>
      <vt:lpstr>Linked Data: LOD Cloud</vt:lpstr>
      <vt:lpstr>Linked Data: LOD Cloud</vt:lpstr>
      <vt:lpstr>Linked Data: LOD cloud</vt:lpstr>
      <vt:lpstr>Linked Data: LOV -Vocabularios</vt:lpstr>
      <vt:lpstr>Linked Data: LOV</vt:lpstr>
      <vt:lpstr>Linked Data: LOV</vt:lpstr>
      <vt:lpstr>Publicando y Accediendo a la web de datos</vt:lpstr>
      <vt:lpstr>Linked Data: Publicar en Linked Data</vt:lpstr>
      <vt:lpstr>Linked Data: Consumiendo Linked Data</vt:lpstr>
      <vt:lpstr>Linked Data: Consumiendo Linked Data</vt:lpstr>
      <vt:lpstr>Linked Data: Federated Queries - SPARQL 1.1 Federation Extension </vt:lpstr>
      <vt:lpstr>SPARQL 1.1: Query 1</vt:lpstr>
      <vt:lpstr>SPARQL 1.1: Query 2</vt:lpstr>
      <vt:lpstr>Ejercicio 5_1</vt:lpstr>
      <vt:lpstr>Referencias 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Máster en Business Analytics y Big Data </dc:title>
  <dc:subject/>
  <dc:creator>elena.garcia</dc:creator>
  <cp:keywords/>
  <dc:description/>
  <cp:lastModifiedBy>Sanguino Gonzalez, Maria Angeles</cp:lastModifiedBy>
  <cp:revision>555</cp:revision>
  <dcterms:created xsi:type="dcterms:W3CDTF">2014-11-13T11:19:44Z</dcterms:created>
  <dcterms:modified xsi:type="dcterms:W3CDTF">2015-09-04T11:15:03Z</dcterms:modified>
  <cp:category/>
</cp:coreProperties>
</file>

<file path=docProps/thumbnail.jpeg>
</file>